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93" r:id="rId2"/>
    <p:sldId id="256" r:id="rId3"/>
    <p:sldId id="257" r:id="rId4"/>
    <p:sldId id="258" r:id="rId5"/>
    <p:sldId id="259" r:id="rId6"/>
    <p:sldId id="260" r:id="rId7"/>
    <p:sldId id="261" r:id="rId8"/>
    <p:sldId id="294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5321300" cy="3771900"/>
  <p:notesSz cx="6858000" cy="9144000"/>
  <p:custDataLst>
    <p:tags r:id="rId3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016">
          <p15:clr>
            <a:srgbClr val="A4A3A4"/>
          </p15:clr>
        </p15:guide>
        <p15:guide id="2" pos="23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07F3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95" d="100"/>
          <a:sy n="195" d="100"/>
        </p:scale>
        <p:origin x="1602" y="156"/>
      </p:cViewPr>
      <p:guideLst>
        <p:guide orient="horz" pos="3016"/>
        <p:guide pos="23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FD85A45-3931-4FF0-A2FC-BE392D17BA1A}" type="datetimeFigureOut">
              <a:rPr lang="it-IT"/>
              <a:pPr>
                <a:defRPr/>
              </a:pPr>
              <a:t>26/05/2017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011238" y="685800"/>
            <a:ext cx="4835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F3A71EC-278D-4224-BA91-C13FF58932A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04896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093286-D439-46FF-AB68-25BA7EAF1BAC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it-IT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  <p:extLst>
      <p:ext uri="{BB962C8B-B14F-4D97-AF65-F5344CB8AC3E}">
        <p14:creationId xmlns:p14="http://schemas.microsoft.com/office/powerpoint/2010/main" val="2803153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2450" y="2974705"/>
            <a:ext cx="6261100" cy="20525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4900" y="5426288"/>
            <a:ext cx="5156200" cy="244714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378A5-4228-42E3-9C94-F0F471AB5765}" type="datetimeFigureOut">
              <a:rPr lang="en-US"/>
              <a:pPr>
                <a:defRPr/>
              </a:pPr>
              <a:t>5/26/2017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A1818-7D8A-4C39-AB77-C340FD19F194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6B13C-2FBB-4473-9850-FB5CD7FDC2EC}" type="datetimeFigureOut">
              <a:rPr lang="en-US"/>
              <a:pPr>
                <a:defRPr/>
              </a:pPr>
              <a:t>5/26/2017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99E39-40F3-41F8-BA33-80403679D538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340350" y="536423"/>
            <a:ext cx="1657350" cy="114067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8300" y="536423"/>
            <a:ext cx="4849283" cy="114067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C2A92-7AAE-4240-B494-8967E953E184}" type="datetimeFigureOut">
              <a:rPr lang="en-US"/>
              <a:pPr>
                <a:defRPr/>
              </a:pPr>
              <a:t>5/26/2017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1C561-9672-483B-9062-A5C6FC96431D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BF14D-EACB-40EA-A2E0-10DB3E1A1931}" type="datetimeFigureOut">
              <a:rPr lang="en-US"/>
              <a:pPr>
                <a:defRPr/>
              </a:pPr>
              <a:t>5/26/2017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00B7B-0A3C-48CC-9802-292D3D3BFB8D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863" y="6153339"/>
            <a:ext cx="6261100" cy="190186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863" y="4058633"/>
            <a:ext cx="6261100" cy="209470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FC89F-83B4-46FA-AB97-E31FDEF0BDA9}" type="datetimeFigureOut">
              <a:rPr lang="en-US"/>
              <a:pPr>
                <a:defRPr/>
              </a:pPr>
              <a:t>5/26/2017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2767B-D711-4153-B2FD-E73FBF982700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8300" y="2234355"/>
            <a:ext cx="3253317" cy="631958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44383" y="2234355"/>
            <a:ext cx="3253317" cy="631958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0AB5D-DE66-4334-849E-D57C64D033B9}" type="datetimeFigureOut">
              <a:rPr lang="en-US"/>
              <a:pPr>
                <a:defRPr/>
              </a:pPr>
              <a:t>5/26/2017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6663C-A2CB-4E42-A7FC-706438BCB9ED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300" y="2143474"/>
            <a:ext cx="3254596" cy="8932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" y="3036771"/>
            <a:ext cx="3254596" cy="55171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41827" y="2143474"/>
            <a:ext cx="3255874" cy="8932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41827" y="3036771"/>
            <a:ext cx="3255874" cy="55171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F8FEA-EF91-43A5-A59C-EA679431B936}" type="datetimeFigureOut">
              <a:rPr lang="en-US"/>
              <a:pPr>
                <a:defRPr/>
              </a:pPr>
              <a:t>5/26/2017</a:t>
            </a:fld>
            <a:endParaRPr lang="en-C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EE691-0606-4CB2-B4A8-F73625E484E2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4B5E7-EC80-484A-BE8C-F7FDF34F58F9}" type="datetimeFigureOut">
              <a:rPr lang="en-US"/>
              <a:pPr>
                <a:defRPr/>
              </a:pPr>
              <a:t>5/26/2017</a:t>
            </a:fld>
            <a:endParaRPr lang="en-C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2F409-846F-425D-B68E-9AD7248957BF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78952-4777-4F43-86BD-B42BDF133B3A}" type="datetimeFigureOut">
              <a:rPr lang="en-US"/>
              <a:pPr>
                <a:defRPr/>
              </a:pPr>
              <a:t>5/26/2017</a:t>
            </a:fld>
            <a:endParaRPr lang="en-C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AEEF0-3030-42E6-8631-BD8A1A5990DD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301" y="381259"/>
            <a:ext cx="2423363" cy="162256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9901" y="381259"/>
            <a:ext cx="4117799" cy="81726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8301" y="2003825"/>
            <a:ext cx="2423363" cy="655011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850DD-D1B4-4E41-BCD6-E985C15A84F5}" type="datetimeFigureOut">
              <a:rPr lang="en-US"/>
              <a:pPr>
                <a:defRPr/>
              </a:pPr>
              <a:t>5/26/2017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957F7-F99F-4976-8980-F3809C25D447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788" y="6703060"/>
            <a:ext cx="4419600" cy="79133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43788" y="855615"/>
            <a:ext cx="4419600" cy="574548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788" y="7494394"/>
            <a:ext cx="4419600" cy="11238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0051A-DE44-490A-AA11-37AADDFDDBD4}" type="datetimeFigureOut">
              <a:rPr lang="en-US"/>
              <a:pPr>
                <a:defRPr/>
              </a:pPr>
              <a:t>5/26/2017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7E8CF-7765-49D8-9F3C-CEDC459CF86E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07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68300" y="384175"/>
            <a:ext cx="6629400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CA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68300" y="2233613"/>
            <a:ext cx="6629400" cy="631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8300" y="8875713"/>
            <a:ext cx="1719263" cy="5095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303E26-8F97-4B41-94B1-F5142A6FDD6F}" type="datetimeFigureOut">
              <a:rPr lang="en-US"/>
              <a:pPr>
                <a:defRPr/>
              </a:pPr>
              <a:t>5/26/2017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16188" y="8875713"/>
            <a:ext cx="2333625" cy="5095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278438" y="8875713"/>
            <a:ext cx="1719262" cy="5095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D7BB79-172A-41F6-8ACB-063AFA217889}" type="slidenum">
              <a:rPr lang="en-CA"/>
              <a:pPr>
                <a:defRPr/>
              </a:pPr>
              <a:t>‹N›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84250" y="2916238"/>
            <a:ext cx="3725863" cy="514350"/>
          </a:xfrm>
        </p:spPr>
        <p:txBody>
          <a:bodyPr/>
          <a:lstStyle/>
          <a:p>
            <a:r>
              <a:rPr lang="pl-PL" sz="1100" u="sng" dirty="0" smtClean="0">
                <a:solidFill>
                  <a:srgbClr val="FFFF00"/>
                </a:solidFill>
                <a:latin typeface="Tahoma" pitchFamily="34" charset="0"/>
              </a:rPr>
              <a:t>www.</a:t>
            </a:r>
            <a:r>
              <a:rPr lang="it-IT" sz="1100" u="sng" dirty="0" smtClean="0">
                <a:solidFill>
                  <a:srgbClr val="FFFF00"/>
                </a:solidFill>
                <a:latin typeface="Tahoma" pitchFamily="34" charset="0"/>
              </a:rPr>
              <a:t>awodka.net/s208/</a:t>
            </a:r>
            <a:endParaRPr lang="en-US" sz="1100" u="sng" dirty="0" smtClean="0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774700" y="935038"/>
            <a:ext cx="41910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956" tIns="25978" rIns="51956" bIns="25978"/>
          <a:lstStyle/>
          <a:p>
            <a:pPr algn="ctr">
              <a:spcBef>
                <a:spcPct val="20000"/>
              </a:spcBef>
            </a:pPr>
            <a:r>
              <a:rPr lang="it-IT" sz="2300" i="1" dirty="0">
                <a:solidFill>
                  <a:srgbClr val="FFFF00"/>
                </a:solidFill>
                <a:latin typeface="Calibri" pitchFamily="34" charset="0"/>
              </a:rPr>
              <a:t>Non vi chiamo più servi, </a:t>
            </a:r>
          </a:p>
          <a:p>
            <a:pPr algn="ctr">
              <a:spcBef>
                <a:spcPct val="20000"/>
              </a:spcBef>
            </a:pPr>
            <a:r>
              <a:rPr lang="it-IT" sz="2300" i="1" dirty="0">
                <a:solidFill>
                  <a:srgbClr val="FFFF00"/>
                </a:solidFill>
                <a:latin typeface="Calibri" pitchFamily="34" charset="0"/>
              </a:rPr>
              <a:t>ma amici</a:t>
            </a:r>
            <a:endParaRPr lang="pl-PL" sz="2300" i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2200275" y="1885950"/>
            <a:ext cx="1341438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956" tIns="25978" rIns="51956" bIns="25978"/>
          <a:lstStyle/>
          <a:p>
            <a:pPr algn="ctr">
              <a:spcBef>
                <a:spcPct val="20000"/>
              </a:spcBef>
            </a:pPr>
            <a:r>
              <a:rPr lang="it-IT" sz="1400">
                <a:solidFill>
                  <a:schemeClr val="bg1"/>
                </a:solidFill>
                <a:latin typeface="Calibri" pitchFamily="34" charset="0"/>
              </a:rPr>
              <a:t>(</a:t>
            </a:r>
            <a:r>
              <a:rPr lang="it-IT" sz="1400" i="1">
                <a:solidFill>
                  <a:schemeClr val="bg1"/>
                </a:solidFill>
                <a:latin typeface="Calibri" pitchFamily="34" charset="0"/>
              </a:rPr>
              <a:t>Gv</a:t>
            </a:r>
            <a:r>
              <a:rPr lang="it-IT" sz="1400">
                <a:solidFill>
                  <a:schemeClr val="bg1"/>
                </a:solidFill>
                <a:latin typeface="Calibri" pitchFamily="34" charset="0"/>
              </a:rPr>
              <a:t> 15,15)</a:t>
            </a:r>
            <a:endParaRPr lang="en-US" sz="1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523875" y="2360613"/>
            <a:ext cx="423227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956" tIns="25978" rIns="51956" bIns="25978"/>
          <a:lstStyle/>
          <a:p>
            <a:pPr algn="ctr">
              <a:spcBef>
                <a:spcPct val="20000"/>
              </a:spcBef>
            </a:pPr>
            <a:r>
              <a:rPr lang="it-IT" dirty="0" smtClean="0">
                <a:solidFill>
                  <a:srgbClr val="66FFFF"/>
                </a:solidFill>
                <a:latin typeface="Times New Roman" pitchFamily="18" charset="0"/>
              </a:rPr>
              <a:t>26 maggio 2017</a:t>
            </a:r>
            <a:r>
              <a:rPr lang="it-IT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:</a:t>
            </a:r>
            <a:r>
              <a:rPr lang="it-IT" dirty="0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it-IT" dirty="0">
                <a:solidFill>
                  <a:srgbClr val="FF6600"/>
                </a:solidFill>
                <a:latin typeface="Times New Roman" pitchFamily="18" charset="0"/>
              </a:rPr>
              <a:t>Lezioni </a:t>
            </a:r>
            <a:r>
              <a:rPr lang="it-IT" dirty="0" smtClean="0">
                <a:solidFill>
                  <a:srgbClr val="FF6600"/>
                </a:solidFill>
                <a:latin typeface="Times New Roman" pitchFamily="18" charset="0"/>
              </a:rPr>
              <a:t>9-10-11-12</a:t>
            </a:r>
            <a:endParaRPr lang="en-US" dirty="0">
              <a:solidFill>
                <a:srgbClr val="FF6600"/>
              </a:solidFill>
              <a:latin typeface="Times New Roman" pitchFamily="18" charset="0"/>
            </a:endParaRPr>
          </a:p>
        </p:txBody>
      </p:sp>
      <p:pic>
        <p:nvPicPr>
          <p:cNvPr id="2" name="Picture 9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913" y="239713"/>
            <a:ext cx="23876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  <p:bldP spid="2054" grpId="0"/>
      <p:bldP spid="2055" grpId="0"/>
      <p:bldP spid="205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2"/>
          <p:cNvSpPr txBox="1"/>
          <p:nvPr/>
        </p:nvSpPr>
        <p:spPr>
          <a:xfrm>
            <a:off x="355600" y="224631"/>
            <a:ext cx="4753322" cy="41036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Subito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dopo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allegoria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della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vite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dei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tralci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dice: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635000"/>
            <a:ext cx="4753322" cy="7694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Come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Padre ha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amato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me,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anche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ho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amato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voi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rimanete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mio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amore. Se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osservate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miei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comandamenti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rimarrete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mio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amore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come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ho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osservato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comandamenti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del Padre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mio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rimango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300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300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suo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amore </a:t>
            </a:r>
            <a:r>
              <a:rPr lang="en-CA" sz="1296" dirty="0">
                <a:solidFill>
                  <a:srgbClr val="000000"/>
                </a:solidFill>
                <a:latin typeface="+mj-lt"/>
                <a:cs typeface="Times New Roman"/>
              </a:rPr>
              <a:t>(</a:t>
            </a:r>
            <a:r>
              <a:rPr lang="en-CA" sz="1296" dirty="0">
                <a:solidFill>
                  <a:srgbClr val="000000"/>
                </a:solidFill>
                <a:latin typeface="+mj-lt"/>
                <a:cs typeface="Times New Roman Italic"/>
              </a:rPr>
              <a:t>Gv</a:t>
            </a:r>
            <a:r>
              <a:rPr lang="en-CA" sz="1296" dirty="0">
                <a:solidFill>
                  <a:srgbClr val="000000"/>
                </a:solidFill>
                <a:latin typeface="+mj-lt"/>
                <a:cs typeface="Times New Roman"/>
              </a:rPr>
              <a:t> 15,9-10</a:t>
            </a:r>
            <a:r>
              <a:rPr lang="en-CA" sz="1296" dirty="0" smtClean="0">
                <a:solidFill>
                  <a:srgbClr val="000000"/>
                </a:solidFill>
                <a:latin typeface="+mj-lt"/>
                <a:cs typeface="Times New Roman"/>
              </a:rPr>
              <a:t>)</a:t>
            </a:r>
            <a:r>
              <a:rPr lang="en-CA" sz="1403" dirty="0" smtClean="0">
                <a:solidFill>
                  <a:srgbClr val="000000"/>
                </a:solidFill>
                <a:latin typeface="+mj-lt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+mj-lt"/>
              <a:cs typeface="Times New Roman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524000"/>
            <a:ext cx="4699941" cy="102592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Questi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versetti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sono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spiegazione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un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approfondimento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l’allegoria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della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vite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tralci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r>
              <a:rPr lang="en-CA" sz="1403" b="1" dirty="0">
                <a:solidFill>
                  <a:srgbClr val="FF0000"/>
                </a:solidFill>
                <a:latin typeface="Times New Roman"/>
                <a:cs typeface="Times New Roman"/>
              </a:rPr>
              <a:t>La </a:t>
            </a:r>
            <a:r>
              <a:rPr lang="en-CA" sz="1403" b="1" dirty="0" err="1">
                <a:solidFill>
                  <a:srgbClr val="FF0000"/>
                </a:solidFill>
                <a:latin typeface="Times New Roman"/>
                <a:cs typeface="Times New Roman"/>
              </a:rPr>
              <a:t>medesima</a:t>
            </a:r>
            <a:r>
              <a:rPr lang="en-CA" sz="1403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FF0000"/>
                </a:solidFill>
                <a:latin typeface="Times New Roman"/>
                <a:cs typeface="Times New Roman"/>
              </a:rPr>
              <a:t>linfa</a:t>
            </a:r>
            <a:r>
              <a:rPr lang="en-CA" sz="1403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FF0000"/>
                </a:solidFill>
                <a:latin typeface="Times New Roman"/>
                <a:cs typeface="Times New Roman"/>
              </a:rPr>
              <a:t>scorre</a:t>
            </a:r>
            <a:r>
              <a:rPr lang="en-CA" sz="1403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FF0000"/>
                </a:solidFill>
                <a:latin typeface="Times New Roman"/>
                <a:cs typeface="Times New Roman"/>
              </a:rPr>
              <a:t>dalla</a:t>
            </a:r>
            <a:r>
              <a:rPr lang="en-CA" sz="1403" b="1" dirty="0">
                <a:solidFill>
                  <a:srgbClr val="FF0000"/>
                </a:solidFill>
                <a:latin typeface="Times New Roman"/>
                <a:cs typeface="+mn-cs"/>
              </a:rPr>
              <a:t/>
            </a:r>
            <a:br>
              <a:rPr lang="en-CA" sz="1403" b="1" dirty="0">
                <a:solidFill>
                  <a:srgbClr val="FF0000"/>
                </a:solidFill>
                <a:latin typeface="Times New Roman"/>
                <a:cs typeface="+mn-cs"/>
              </a:rPr>
            </a:br>
            <a:r>
              <a:rPr lang="en-CA" sz="1403" b="1" dirty="0" err="1">
                <a:solidFill>
                  <a:srgbClr val="FF0000"/>
                </a:solidFill>
                <a:latin typeface="Times New Roman"/>
                <a:cs typeface="Times New Roman"/>
              </a:rPr>
              <a:t>vite</a:t>
            </a:r>
            <a:r>
              <a:rPr lang="en-CA" sz="1403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FF0000"/>
                </a:solidFill>
                <a:latin typeface="Times New Roman"/>
                <a:cs typeface="Times New Roman"/>
              </a:rPr>
              <a:t>ai</a:t>
            </a:r>
            <a:r>
              <a:rPr lang="en-CA" sz="1403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FF0000"/>
                </a:solidFill>
                <a:latin typeface="Times New Roman"/>
                <a:cs typeface="Times New Roman"/>
              </a:rPr>
              <a:t>tralci</a:t>
            </a:r>
            <a:r>
              <a:rPr lang="en-CA" sz="1403" b="1" dirty="0">
                <a:solidFill>
                  <a:srgbClr val="FF0000"/>
                </a:solidFill>
                <a:latin typeface="Times New Roman"/>
                <a:cs typeface="Times New Roman"/>
              </a:rPr>
              <a:t>, </a:t>
            </a:r>
            <a:r>
              <a:rPr lang="en-CA" sz="1403" b="1" dirty="0" err="1">
                <a:solidFill>
                  <a:srgbClr val="FF0000"/>
                </a:solidFill>
                <a:latin typeface="Times New Roman"/>
                <a:cs typeface="Times New Roman"/>
              </a:rPr>
              <a:t>unendoli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realtà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unisce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disce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poli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è 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lo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stesso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amore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eterno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del Padre per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il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Figlio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ha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dato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vuole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far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circolare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fra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di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loro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72418" y="2743200"/>
            <a:ext cx="4483123" cy="82073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origine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divina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</a:t>
            </a:r>
            <a:r>
              <a:rPr lang="en-CA" sz="1403" i="1" dirty="0" err="1">
                <a:solidFill>
                  <a:srgbClr val="C00000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(anima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fraterno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)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ha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le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caratteristiche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ha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rivelato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nella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vita e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soprattutto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morte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è 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dare la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propria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vita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.</a:t>
            </a:r>
            <a:endParaRPr lang="en-CA" sz="1403" b="1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46167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2"/>
          <p:cNvSpPr txBox="1"/>
          <p:nvPr/>
        </p:nvSpPr>
        <p:spPr>
          <a:xfrm>
            <a:off x="355600" y="342900"/>
            <a:ext cx="4825330" cy="41036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«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Nessuno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ha un amore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più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grande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questo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dare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la vita per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gli amici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» </a:t>
            </a:r>
            <a:r>
              <a:rPr lang="en-CA" sz="1403" dirty="0" smtClean="0">
                <a:solidFill>
                  <a:srgbClr val="000000"/>
                </a:solidFill>
                <a:latin typeface="+mj-lt"/>
                <a:cs typeface="Times New Roman"/>
              </a:rPr>
              <a:t>(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 Italic"/>
              </a:rPr>
              <a:t>Gv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"/>
              </a:rPr>
              <a:t> 15,13; cf. 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 Italic"/>
              </a:rPr>
              <a:t>1Gv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+mj-lt"/>
                <a:cs typeface="Times New Roman"/>
              </a:rPr>
              <a:t>3,16s).</a:t>
            </a: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952500"/>
            <a:ext cx="4825330" cy="41036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dare la vita per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fratello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vive la Vita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sperimenta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del Padre e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"/>
              </a:rPr>
              <a:t>(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 Italic"/>
              </a:rPr>
              <a:t>Gv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"/>
              </a:rPr>
              <a:t> 14,21.23; 16,27</a:t>
            </a:r>
            <a:r>
              <a:rPr lang="en-CA" sz="1403" dirty="0" smtClean="0">
                <a:solidFill>
                  <a:srgbClr val="000000"/>
                </a:solidFill>
                <a:latin typeface="+mj-lt"/>
                <a:cs typeface="Times New Roman"/>
              </a:rPr>
              <a:t>).</a:t>
            </a:r>
            <a:endParaRPr lang="en-CA" sz="1403" dirty="0">
              <a:solidFill>
                <a:srgbClr val="000000"/>
              </a:solidFill>
              <a:latin typeface="+mj-lt"/>
              <a:cs typeface="Times New Roman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562100"/>
            <a:ext cx="4897338" cy="61555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3" dirty="0">
                <a:solidFill>
                  <a:srgbClr val="000000"/>
                </a:solidFill>
                <a:latin typeface="Times New Roman"/>
                <a:cs typeface="Times New Roman"/>
              </a:rPr>
              <a:t>L’amore proveniente da Dio e vissuto tra i fratelli è un </a:t>
            </a:r>
            <a:r>
              <a:rPr lang="it-IT" sz="1403" dirty="0">
                <a:solidFill>
                  <a:srgbClr val="C00000"/>
                </a:solidFill>
                <a:latin typeface="Times New Roman"/>
                <a:cs typeface="Times New Roman"/>
              </a:rPr>
              <a:t>fatto ontico, tipico dell’essere</a:t>
            </a:r>
            <a:r>
              <a:rPr lang="it-IT" sz="1403" dirty="0">
                <a:solidFill>
                  <a:srgbClr val="000000"/>
                </a:solidFill>
                <a:latin typeface="Times New Roman"/>
                <a:cs typeface="Times New Roman"/>
              </a:rPr>
              <a:t>: in tale amore si opera il passaggio dall’essere «nella morte» all’essere «nella vita» </a:t>
            </a:r>
            <a:r>
              <a:rPr lang="it-IT" sz="1403" dirty="0">
                <a:solidFill>
                  <a:srgbClr val="000000"/>
                </a:solidFill>
                <a:latin typeface="+mj-lt"/>
                <a:cs typeface="Times New Roman"/>
              </a:rPr>
              <a:t>(Gv 5,24; 1Gv 3,14 </a:t>
            </a:r>
            <a:r>
              <a:rPr lang="it-IT" sz="1403" dirty="0" err="1">
                <a:solidFill>
                  <a:srgbClr val="000000"/>
                </a:solidFill>
                <a:latin typeface="+mj-lt"/>
                <a:cs typeface="Times New Roman"/>
              </a:rPr>
              <a:t>ss</a:t>
            </a:r>
            <a:r>
              <a:rPr lang="it-IT" sz="1403" dirty="0">
                <a:solidFill>
                  <a:srgbClr val="000000"/>
                </a:solidFill>
                <a:latin typeface="+mj-lt"/>
                <a:cs typeface="Times New Roman"/>
              </a:rPr>
              <a:t>).</a:t>
            </a:r>
            <a:endParaRPr lang="en-CA" sz="1403" dirty="0">
              <a:solidFill>
                <a:srgbClr val="000000"/>
              </a:solidFill>
              <a:latin typeface="+mj-lt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5600" y="2590800"/>
            <a:ext cx="4897338" cy="82073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</a:t>
            </a:r>
            <a:r>
              <a:rPr lang="en-CA" sz="1403" i="1" dirty="0" err="1">
                <a:solidFill>
                  <a:srgbClr val="C00000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trascende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umano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senza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negarlo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Ma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esso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si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oppone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caratterizza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«mondo»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(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gli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uomini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chiusi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alla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Rivelazione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161802" y="143114"/>
            <a:ext cx="5134419" cy="102592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prova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dell’origine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divina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fraterno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è data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dalla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reazione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chiusura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e di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ostilità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</a:t>
            </a:r>
            <a:r>
              <a:rPr lang="en-CA" sz="1403" i="1" dirty="0" err="1" smtClean="0">
                <a:solidFill>
                  <a:srgbClr val="C00000"/>
                </a:solidFill>
                <a:latin typeface="Times New Roman Italic"/>
                <a:cs typeface="Times New Roman Italic"/>
              </a:rPr>
              <a:t>agape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può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suscitare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fa del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credente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uno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straniero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+mj-lt"/>
                <a:cs typeface="Times New Roman"/>
              </a:rPr>
              <a:t>(</a:t>
            </a:r>
            <a:r>
              <a:rPr lang="en-CA" sz="1403" dirty="0" smtClean="0">
                <a:solidFill>
                  <a:srgbClr val="000000"/>
                </a:solidFill>
                <a:latin typeface="+mj-lt"/>
                <a:cs typeface="Times New Roman Italic"/>
              </a:rPr>
              <a:t>Gv</a:t>
            </a:r>
            <a:r>
              <a:rPr lang="en-CA" sz="1403" dirty="0" smtClean="0">
                <a:solidFill>
                  <a:srgbClr val="000000"/>
                </a:solidFill>
                <a:latin typeface="+mj-lt"/>
                <a:cs typeface="Times New Roman"/>
              </a:rPr>
              <a:t> 15,18-19).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vissuto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tra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fratelli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appare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come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un </a:t>
            </a:r>
            <a:r>
              <a:rPr lang="en-CA" sz="1403" b="1" i="1" dirty="0" err="1" smtClean="0">
                <a:solidFill>
                  <a:srgbClr val="C00000"/>
                </a:solidFill>
                <a:latin typeface="Times New Roman Italic"/>
                <a:cs typeface="Times New Roman Italic"/>
              </a:rPr>
              <a:t>elemento</a:t>
            </a:r>
            <a:r>
              <a:rPr lang="en-CA" sz="1403" b="1" i="1" dirty="0" smtClean="0">
                <a:solidFill>
                  <a:srgbClr val="C00000"/>
                </a:solidFill>
                <a:latin typeface="Times New Roman Italic"/>
                <a:cs typeface="Times New Roman Italic"/>
              </a:rPr>
              <a:t> </a:t>
            </a:r>
            <a:r>
              <a:rPr lang="en-CA" sz="1403" b="1" i="1" dirty="0" err="1" smtClean="0">
                <a:solidFill>
                  <a:srgbClr val="C00000"/>
                </a:solidFill>
                <a:latin typeface="Times New Roman Italic"/>
                <a:cs typeface="Times New Roman Italic"/>
              </a:rPr>
              <a:t>estraneo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mondo </a:t>
            </a:r>
            <a:r>
              <a:rPr lang="en-CA" sz="1403" dirty="0" smtClean="0">
                <a:solidFill>
                  <a:srgbClr val="000000"/>
                </a:solidFill>
                <a:latin typeface="+mj-lt"/>
                <a:cs typeface="Times New Roman"/>
              </a:rPr>
              <a:t>(</a:t>
            </a:r>
            <a:r>
              <a:rPr lang="en-CA" sz="1403" dirty="0" smtClean="0">
                <a:solidFill>
                  <a:srgbClr val="000000"/>
                </a:solidFill>
                <a:latin typeface="+mj-lt"/>
                <a:cs typeface="Times New Roman Italic"/>
              </a:rPr>
              <a:t>Gv 17,14)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55600" y="1314949"/>
            <a:ext cx="4965700" cy="246221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rivelato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comunicato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Lui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diventa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la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fonte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vissuto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nella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comunità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ma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anche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un’esigenza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l’osservanza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del </a:t>
            </a:r>
            <a:r>
              <a:rPr lang="en-CA" sz="1403" i="1" dirty="0" err="1">
                <a:solidFill>
                  <a:srgbClr val="C00000"/>
                </a:solidFill>
                <a:latin typeface="Times New Roman Italic"/>
                <a:cs typeface="Times New Roman Italic"/>
              </a:rPr>
              <a:t>comandamento</a:t>
            </a:r>
            <a:r>
              <a:rPr lang="en-CA" sz="1403" i="1" dirty="0">
                <a:solidFill>
                  <a:srgbClr val="C00000"/>
                </a:solidFill>
                <a:latin typeface="Times New Roman Italic"/>
                <a:cs typeface="Times New Roman Italic"/>
              </a:rPr>
              <a:t> per </a:t>
            </a:r>
            <a:r>
              <a:rPr lang="en-CA" sz="1403" i="1" dirty="0" err="1">
                <a:solidFill>
                  <a:srgbClr val="C00000"/>
                </a:solidFill>
                <a:latin typeface="Times New Roman Italic"/>
                <a:cs typeface="Times New Roman Italic"/>
              </a:rPr>
              <a:t>eccellenza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"/>
              </a:rPr>
              <a:t>(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 Italic"/>
              </a:rPr>
              <a:t>Gv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"/>
              </a:rPr>
              <a:t> 15,17)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è la </a:t>
            </a:r>
            <a:r>
              <a:rPr lang="en-CA" sz="1403" u="sng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condizione</a:t>
            </a:r>
            <a:r>
              <a:rPr lang="en-CA" sz="1403" u="sng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>
                <a:solidFill>
                  <a:srgbClr val="0707F3"/>
                </a:solidFill>
                <a:latin typeface="Times New Roman"/>
                <a:cs typeface="Times New Roman"/>
              </a:rPr>
              <a:t>per </a:t>
            </a:r>
            <a:r>
              <a:rPr lang="en-CA" sz="1403" u="sng" dirty="0" err="1">
                <a:solidFill>
                  <a:srgbClr val="0707F3"/>
                </a:solidFill>
                <a:latin typeface="Times New Roman"/>
                <a:cs typeface="Times New Roman"/>
              </a:rPr>
              <a:t>rimanere</a:t>
            </a:r>
            <a:r>
              <a:rPr lang="en-CA" sz="1403" u="sng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Cristo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e 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per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partecipare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</a:p>
          <a:p>
            <a:pPr algn="ctr"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tramite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la comunione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fraterna</a:t>
            </a:r>
            <a:endParaRPr lang="en-CA" sz="1403" b="1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a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quell’amore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endParaRPr lang="en-CA" sz="1403" b="1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con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il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quale </a:t>
            </a:r>
            <a:endParaRPr lang="en-CA" sz="1403" b="1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il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Padre 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da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sempre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</a:p>
          <a:p>
            <a:pPr algn="ctr"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ama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il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Figlio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753322" cy="82073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Il Padre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Figlio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Figlio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discepoli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si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amano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loro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r>
              <a:rPr lang="en-CA" sz="1403" u="sng" dirty="0" err="1">
                <a:solidFill>
                  <a:srgbClr val="0707F3"/>
                </a:solidFill>
                <a:latin typeface="Times New Roman"/>
                <a:cs typeface="Times New Roman"/>
              </a:rPr>
              <a:t>L’amore</a:t>
            </a:r>
            <a:r>
              <a:rPr lang="en-CA" sz="1403" u="sng" dirty="0">
                <a:solidFill>
                  <a:srgbClr val="0707F3"/>
                </a:solidFill>
                <a:latin typeface="Times New Roman"/>
                <a:cs typeface="Times New Roman"/>
              </a:rPr>
              <a:t> è la </a:t>
            </a:r>
            <a:r>
              <a:rPr lang="en-CA" sz="1403" u="sng" dirty="0" err="1">
                <a:solidFill>
                  <a:srgbClr val="0707F3"/>
                </a:solidFill>
                <a:latin typeface="Times New Roman"/>
                <a:cs typeface="Times New Roman"/>
              </a:rPr>
              <a:t>radice</a:t>
            </a:r>
            <a:r>
              <a:rPr lang="en-CA" sz="1403" u="sng" dirty="0">
                <a:solidFill>
                  <a:srgbClr val="0707F3"/>
                </a:solidFill>
                <a:latin typeface="Times New Roman"/>
                <a:cs typeface="Times New Roman"/>
              </a:rPr>
              <a:t>, </a:t>
            </a:r>
            <a:r>
              <a:rPr lang="en-CA" sz="1403" u="sng" dirty="0" err="1">
                <a:solidFill>
                  <a:srgbClr val="0707F3"/>
                </a:solidFill>
                <a:latin typeface="Times New Roman"/>
                <a:cs typeface="Times New Roman"/>
              </a:rPr>
              <a:t>il</a:t>
            </a:r>
            <a:r>
              <a:rPr lang="en-CA" sz="1403" u="sng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>
                <a:solidFill>
                  <a:srgbClr val="0707F3"/>
                </a:solidFill>
                <a:latin typeface="Times New Roman"/>
                <a:cs typeface="Times New Roman"/>
              </a:rPr>
              <a:t>tronco</a:t>
            </a:r>
            <a:r>
              <a:rPr lang="en-CA" sz="1403" u="sng" dirty="0">
                <a:solidFill>
                  <a:srgbClr val="0707F3"/>
                </a:solidFill>
                <a:latin typeface="Times New Roman"/>
                <a:cs typeface="Times New Roman"/>
              </a:rPr>
              <a:t> e </a:t>
            </a:r>
            <a:r>
              <a:rPr lang="en-CA" sz="1403" u="sng" dirty="0" err="1">
                <a:solidFill>
                  <a:srgbClr val="0707F3"/>
                </a:solidFill>
                <a:latin typeface="Times New Roman"/>
                <a:cs typeface="Times New Roman"/>
              </a:rPr>
              <a:t>il</a:t>
            </a:r>
            <a:r>
              <a:rPr lang="en-CA" sz="1403" u="sng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>
                <a:solidFill>
                  <a:srgbClr val="0707F3"/>
                </a:solidFill>
                <a:latin typeface="Times New Roman"/>
                <a:cs typeface="Times New Roman"/>
              </a:rPr>
              <a:t>frutto</a:t>
            </a:r>
            <a:r>
              <a:rPr lang="en-CA" sz="1403" u="sng" dirty="0">
                <a:solidFill>
                  <a:srgbClr val="0707F3"/>
                </a:solidFill>
                <a:latin typeface="Times New Roman"/>
                <a:cs typeface="Times New Roman"/>
              </a:rPr>
              <a:t> di </a:t>
            </a:r>
            <a:r>
              <a:rPr lang="en-CA" sz="1403" u="sng" dirty="0" err="1">
                <a:solidFill>
                  <a:srgbClr val="0707F3"/>
                </a:solidFill>
                <a:latin typeface="Times New Roman"/>
                <a:cs typeface="Times New Roman"/>
              </a:rPr>
              <a:t>questa</a:t>
            </a:r>
            <a:r>
              <a:rPr lang="en-CA" sz="1403" u="sng" dirty="0">
                <a:solidFill>
                  <a:srgbClr val="0707F3"/>
                </a:solidFill>
                <a:latin typeface="Times New Roman"/>
                <a:cs typeface="Times New Roman"/>
              </a:rPr>
              <a:t> vita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immerge le sue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radici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nell’eternità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endParaRPr lang="en-CA" sz="1403" b="1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ed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estende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i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suoi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rami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nel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mondo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intero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(C.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Spicq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).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358900"/>
            <a:ext cx="3576941" cy="41036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La novità - </a:t>
            </a:r>
            <a:r>
              <a:rPr lang="en-CA" sz="1403" dirty="0" err="1">
                <a:solidFill>
                  <a:srgbClr val="000000"/>
                </a:solidFill>
                <a:latin typeface="Times New Roman Bold Italic"/>
                <a:cs typeface="Times New Roman Bold Italic"/>
              </a:rPr>
              <a:t>l’amore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 “</a:t>
            </a: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reciproco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” </a:t>
            </a:r>
            <a:r>
              <a:rPr lang="en-CA" sz="1413" b="1" dirty="0">
                <a:solidFill>
                  <a:srgbClr val="000000"/>
                </a:solidFill>
                <a:latin typeface="+mj-lt"/>
                <a:cs typeface="Times New Roman Bold"/>
              </a:rPr>
              <a:t>(</a:t>
            </a:r>
            <a:r>
              <a:rPr lang="en-CA" sz="1403" b="1" dirty="0">
                <a:solidFill>
                  <a:srgbClr val="000000"/>
                </a:solidFill>
                <a:latin typeface="+mj-lt"/>
                <a:cs typeface="Times New Roman Bold Italic"/>
              </a:rPr>
              <a:t>Gv</a:t>
            </a:r>
            <a:r>
              <a:rPr lang="en-CA" sz="1413" b="1" dirty="0">
                <a:solidFill>
                  <a:srgbClr val="000000"/>
                </a:solidFill>
                <a:latin typeface="+mj-lt"/>
                <a:cs typeface="Times New Roman Bold"/>
              </a:rPr>
              <a:t> 13,34-35)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765300"/>
            <a:ext cx="4825330" cy="164147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Giovanni non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nomina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mai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esplicitamente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del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prossimo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o 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del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nemico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così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caratteristico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dell’insegnamento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Ciò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non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accade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per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dimenticanza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né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merita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rimprovero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settarismo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L’attenzione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di Giovanni è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rivolta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essenzialmente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endParaRPr lang="en-CA" sz="1403" b="1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alla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vita della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comunità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cristiana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, </a:t>
            </a:r>
            <a:endParaRPr lang="en-CA" sz="1403" b="1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come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mostra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l’intero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contesto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dei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discorsi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addio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(capp. 13-17).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810612" cy="61555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Giovanni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applica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l’insegnamento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del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prossimo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alla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vita della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comunità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e per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questo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parla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reciproco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155700"/>
            <a:ext cx="4810612" cy="102592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Così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si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rivela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finalità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del </a:t>
            </a:r>
            <a:r>
              <a:rPr lang="en-CA" sz="1403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prossimo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707F3"/>
                </a:solidFill>
                <a:latin typeface="Times New Roman"/>
                <a:cs typeface="Times New Roman"/>
              </a:rPr>
              <a:t>o del </a:t>
            </a:r>
            <a:r>
              <a:rPr lang="en-CA" sz="1403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nemico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esso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tende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diventare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comunione,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vuole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rivolgersi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 un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prossimo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è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diventato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fratello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oppure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deve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ancora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diventarlo: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48608" y="2361332"/>
            <a:ext cx="4832322" cy="1025922"/>
          </a:xfrm>
          <a:prstGeom prst="rect">
            <a:avLst/>
          </a:prstGeom>
          <a:gradFill>
            <a:gsLst>
              <a:gs pos="16000">
                <a:schemeClr val="bg2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“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Amate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tutti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gli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uomini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anche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vostri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nemici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non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perché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sono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fratelli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ma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perché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diventino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; 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sempre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siate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accesi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fraterno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tanto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verso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fratello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già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tale,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quanto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verso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nemico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affinché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diventi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fratello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”(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Sant’Agostino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39572" y="229766"/>
            <a:ext cx="4897338" cy="820738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</a:t>
            </a:r>
            <a:r>
              <a:rPr lang="en-CA" sz="1403" i="1" dirty="0" err="1">
                <a:solidFill>
                  <a:srgbClr val="C00000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proviene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culmina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reciprocità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dunque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tende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come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fine,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vita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707F3"/>
                </a:solidFill>
                <a:latin typeface="Times New Roman"/>
                <a:cs typeface="Times New Roman"/>
              </a:rPr>
              <a:t>«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Se ci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amiamo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gli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uni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707F3"/>
                </a:solidFill>
                <a:latin typeface="Times New Roman"/>
                <a:cs typeface="Times New Roman"/>
              </a:rPr>
              <a:t>gli </a:t>
            </a:r>
            <a:r>
              <a:rPr lang="en-CA" sz="1403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altri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rimane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in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noi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707F3"/>
                </a:solidFill>
                <a:latin typeface="Times New Roman"/>
                <a:cs typeface="Times New Roman"/>
              </a:rPr>
              <a:t>e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Lui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è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perfetto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in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noi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» </a:t>
            </a:r>
            <a:r>
              <a:rPr lang="en-CA" sz="1403" dirty="0">
                <a:solidFill>
                  <a:srgbClr val="0707F3"/>
                </a:solidFill>
                <a:latin typeface="+mj-lt"/>
                <a:cs typeface="Times New Roman"/>
              </a:rPr>
              <a:t>(</a:t>
            </a:r>
            <a:r>
              <a:rPr lang="en-CA" sz="1403" dirty="0" smtClean="0">
                <a:solidFill>
                  <a:srgbClr val="0707F3"/>
                </a:solidFill>
                <a:latin typeface="+mj-lt"/>
                <a:cs typeface="Times New Roman Italic"/>
              </a:rPr>
              <a:t>1Gv</a:t>
            </a:r>
            <a:r>
              <a:rPr lang="en-CA" sz="1403" dirty="0">
                <a:solidFill>
                  <a:srgbClr val="0707F3"/>
                </a:solidFill>
                <a:latin typeface="+mj-lt"/>
                <a:cs typeface="+mn-cs"/>
              </a:rPr>
              <a:t> </a:t>
            </a:r>
            <a:r>
              <a:rPr lang="en-CA" sz="1403" dirty="0" smtClean="0">
                <a:solidFill>
                  <a:srgbClr val="0707F3"/>
                </a:solidFill>
                <a:latin typeface="+mj-lt"/>
                <a:cs typeface="Times New Roman"/>
              </a:rPr>
              <a:t>4,12).</a:t>
            </a:r>
            <a:endParaRPr lang="en-CA" sz="1403" dirty="0">
              <a:solidFill>
                <a:srgbClr val="0707F3"/>
              </a:solidFill>
              <a:latin typeface="+mj-lt"/>
              <a:cs typeface="Times New Roman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257300"/>
            <a:ext cx="4897338" cy="872034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Dal </a:t>
            </a:r>
            <a:r>
              <a:rPr lang="en-CA" sz="1403" dirty="0" err="1">
                <a:solidFill>
                  <a:srgbClr val="0707F3"/>
                </a:solidFill>
                <a:latin typeface="Times New Roman Italic"/>
                <a:cs typeface="Times New Roman Italic"/>
              </a:rPr>
              <a:t>credere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deriva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soltanto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un’altra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esigenza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fondamentale,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quella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</a:t>
            </a:r>
            <a:r>
              <a:rPr lang="en-CA" sz="1403" dirty="0" err="1">
                <a:solidFill>
                  <a:srgbClr val="0707F3"/>
                </a:solidFill>
                <a:latin typeface="Times New Roman Italic"/>
                <a:cs typeface="Times New Roman Italic"/>
              </a:rPr>
              <a:t>amore</a:t>
            </a:r>
            <a:r>
              <a:rPr lang="en-CA" sz="1403" dirty="0">
                <a:solidFill>
                  <a:srgbClr val="0707F3"/>
                </a:solidFill>
                <a:latin typeface="Times New Roman Italic"/>
                <a:cs typeface="Times New Roman Italic"/>
              </a:rPr>
              <a:t> </a:t>
            </a:r>
            <a:r>
              <a:rPr lang="en-CA" sz="1403" dirty="0" err="1">
                <a:solidFill>
                  <a:srgbClr val="0707F3"/>
                </a:solidFill>
                <a:latin typeface="Times New Roman Italic"/>
                <a:cs typeface="Times New Roman Italic"/>
              </a:rPr>
              <a:t>reciproco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cui si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condensa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«fare» del </a:t>
            </a:r>
            <a:r>
              <a:rPr lang="en-CA" sz="1403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credente</a:t>
            </a:r>
            <a:r>
              <a:rPr lang="en-CA" sz="1403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fratelli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ordinato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vita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d’unità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60450" y="2348334"/>
            <a:ext cx="4392488" cy="1346522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Vi do un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comandamento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nuovo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: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Amatevi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 gli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uni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 gli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altri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! </a:t>
            </a:r>
            <a:endParaRPr lang="en-CA" sz="1296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Sì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, </a:t>
            </a:r>
            <a:r>
              <a:rPr lang="en-CA" sz="1296" dirty="0" smtClean="0">
                <a:solidFill>
                  <a:srgbClr val="0707F3"/>
                </a:solidFill>
                <a:latin typeface="Times New Roman"/>
                <a:cs typeface="Times New Roman"/>
              </a:rPr>
              <a:t>con </a:t>
            </a:r>
            <a:r>
              <a:rPr lang="en-CA" sz="1296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l’amore</a:t>
            </a:r>
            <a:r>
              <a:rPr lang="en-CA" sz="1296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con cui vi ho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amato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, </a:t>
            </a:r>
            <a:endParaRPr lang="en-CA" sz="1296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amatevi</a:t>
            </a:r>
            <a:r>
              <a:rPr lang="en-CA" sz="1296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anche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voi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 gli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uni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 gli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altri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. </a:t>
            </a:r>
            <a:endParaRPr lang="en-CA" sz="1296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707F3"/>
                </a:solidFill>
                <a:latin typeface="Times New Roman"/>
                <a:cs typeface="Times New Roman"/>
              </a:rPr>
              <a:t>Da </a:t>
            </a:r>
            <a:r>
              <a:rPr lang="en-CA" sz="1296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questo</a:t>
            </a:r>
            <a:r>
              <a:rPr lang="en-CA" sz="1296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tutti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riconosceranno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che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siete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miei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discepoli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: </a:t>
            </a:r>
            <a:endParaRPr lang="en-CA" sz="1296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707F3"/>
                </a:solidFill>
                <a:latin typeface="Times New Roman"/>
                <a:cs typeface="Times New Roman"/>
              </a:rPr>
              <a:t>se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avrete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smtClean="0">
                <a:solidFill>
                  <a:srgbClr val="0707F3"/>
                </a:solidFill>
                <a:latin typeface="Times New Roman"/>
                <a:cs typeface="Times New Roman"/>
              </a:rPr>
              <a:t>amore gli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uni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 per gli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altri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endParaRPr lang="en-CA" sz="1296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+mj-lt"/>
                <a:cs typeface="Times New Roman"/>
              </a:rPr>
              <a:t>(</a:t>
            </a:r>
            <a:r>
              <a:rPr lang="en-CA" sz="1296" dirty="0">
                <a:solidFill>
                  <a:srgbClr val="000000"/>
                </a:solidFill>
                <a:latin typeface="+mj-lt"/>
                <a:cs typeface="Times New Roman Italic"/>
              </a:rPr>
              <a:t>Gv</a:t>
            </a:r>
            <a:r>
              <a:rPr lang="en-CA" sz="1296" dirty="0">
                <a:solidFill>
                  <a:srgbClr val="000000"/>
                </a:solidFill>
                <a:latin typeface="+mj-lt"/>
                <a:cs typeface="Times New Roman"/>
              </a:rPr>
              <a:t> 13,34-35)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"/>
              </a:rPr>
              <a:t>.</a:t>
            </a:r>
          </a:p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9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8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2"/>
          <p:cNvSpPr txBox="1"/>
          <p:nvPr/>
        </p:nvSpPr>
        <p:spPr>
          <a:xfrm>
            <a:off x="212378" y="133747"/>
            <a:ext cx="5000877" cy="1025922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Il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comandamento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è «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nuovo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»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perché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nuova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è la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natura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stessa</a:t>
            </a:r>
            <a:r>
              <a:rPr lang="en-CA" sz="1403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è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quello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filiale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di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si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situa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all’origine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alla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base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di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una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nuova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economia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relazioni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b="1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costituiscono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una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fratellanza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del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tutto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nuova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4379" y="1173646"/>
            <a:ext cx="4838876" cy="1231106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La traduzione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abituale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«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amatevi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come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vi ho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»,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potrebbe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rendere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l’idea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sia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semplicemente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un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modello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da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imitare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Meglio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tradurre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«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amatevi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i="1" dirty="0">
                <a:solidFill>
                  <a:srgbClr val="0707F3"/>
                </a:solidFill>
                <a:latin typeface="Times New Roman Italic"/>
                <a:cs typeface="Times New Roman Italic"/>
              </a:rPr>
              <a:t>con</a:t>
            </a:r>
            <a:r>
              <a:rPr lang="en-CA" sz="1403" dirty="0">
                <a:solidFill>
                  <a:srgbClr val="0707F3"/>
                </a:solidFill>
                <a:latin typeface="Times New Roman Italic"/>
                <a:cs typeface="Times New Roman Italic"/>
              </a:rPr>
              <a:t> </a:t>
            </a:r>
            <a:r>
              <a:rPr lang="en-CA" sz="1403" dirty="0" err="1">
                <a:solidFill>
                  <a:srgbClr val="C00000"/>
                </a:solidFill>
                <a:latin typeface="Times New Roman Italic"/>
                <a:cs typeface="Times New Roman Italic"/>
              </a:rPr>
              <a:t>l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’</a:t>
            </a:r>
            <a:r>
              <a:rPr lang="en-CA" sz="1403" dirty="0" err="1">
                <a:solidFill>
                  <a:srgbClr val="C00000"/>
                </a:solidFill>
                <a:latin typeface="Times New Roman Italic"/>
                <a:cs typeface="Times New Roman Italic"/>
              </a:rPr>
              <a:t>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con cui vi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ho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amato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»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(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valore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dell’avverbio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i="1" dirty="0">
                <a:solidFill>
                  <a:srgbClr val="C00000"/>
                </a:solidFill>
                <a:latin typeface="Times New Roman Italic"/>
                <a:cs typeface="Times New Roman Italic"/>
              </a:rPr>
              <a:t>kathôs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).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91774" y="2413638"/>
            <a:ext cx="5021481" cy="615553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non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lascia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soltanto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consegne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applicare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personalmente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i="1" dirty="0" err="1">
                <a:solidFill>
                  <a:srgbClr val="0707F3"/>
                </a:solidFill>
                <a:latin typeface="Times New Roman Italic"/>
                <a:cs typeface="Times New Roman Italic"/>
              </a:rPr>
              <a:t>dopo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Lui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(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l’azione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discepoli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si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giustapporeebe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16160" y="2930460"/>
            <a:ext cx="4797096" cy="820738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invece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Cristo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stesso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amore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Figlio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si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rende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presente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vicendevole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discepoli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amore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passa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in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loro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quando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amano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fratelli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ne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sono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riamati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212378" y="184150"/>
            <a:ext cx="4932441" cy="1436291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comandamento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reciproco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Gesù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inaugura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la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sua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presenza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permanente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tra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i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suoi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relazione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egli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ha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vissuto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con 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discepoli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durante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esistenza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terrena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riflesso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C00000"/>
                </a:solidFill>
                <a:latin typeface="Times New Roman"/>
                <a:cs typeface="Times New Roman"/>
              </a:rPr>
              <a:t>della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unità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con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Padre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chiamata 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trasformarsi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dopo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partenza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 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amore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fraterno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nella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comunità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91497" y="1608559"/>
            <a:ext cx="4753322" cy="41036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L’amore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 </a:t>
            </a: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reciproco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: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91497" y="2004070"/>
            <a:ext cx="4896607" cy="1731243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485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228600" algn="l"/>
                <a:tab pos="228600" algn="l"/>
                <a:tab pos="228600" algn="l"/>
                <a:tab pos="228600" algn="l"/>
                <a:tab pos="228600" algn="l"/>
                <a:tab pos="228600" algn="l"/>
              </a:tabLs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riflesso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296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rivelazione</a:t>
            </a:r>
            <a:r>
              <a:rPr lang="en-CA" sz="1296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della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sua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relazione</a:t>
            </a:r>
            <a:r>
              <a:rPr lang="en-CA" sz="1296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filiale</a:t>
            </a:r>
            <a:r>
              <a:rPr lang="en-CA" sz="1296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</a:p>
          <a:p>
            <a:pPr fontAlgn="auto">
              <a:lnSpc>
                <a:spcPts val="1485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228600" algn="l"/>
                <a:tab pos="228600" algn="l"/>
                <a:tab pos="228600" algn="l"/>
                <a:tab pos="228600" algn="l"/>
                <a:tab pos="228600" algn="l"/>
                <a:tab pos="228600" algn="l"/>
              </a:tabLst>
              <a:defRPr/>
            </a:pPr>
            <a:r>
              <a:rPr lang="en-CA" sz="1296" dirty="0" smtClean="0">
                <a:solidFill>
                  <a:srgbClr val="0707F3"/>
                </a:solidFill>
                <a:latin typeface="Times New Roman"/>
                <a:cs typeface="Times New Roman"/>
              </a:rPr>
              <a:t>e </a:t>
            </a:r>
            <a:r>
              <a:rPr lang="en-CA" sz="1296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rivelazione</a:t>
            </a:r>
            <a:r>
              <a:rPr lang="en-CA" sz="1296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dell’amore</a:t>
            </a:r>
            <a:r>
              <a:rPr lang="en-CA" sz="1296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del Padre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485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228600" algn="l"/>
                <a:tab pos="228600" algn="l"/>
                <a:tab pos="228600" algn="l"/>
                <a:tab pos="228600" algn="l"/>
                <a:tab pos="228600" algn="l"/>
                <a:tab pos="228600" algn="l"/>
              </a:tabLs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Non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può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essere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ridotto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a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precetti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imposti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dal di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fuori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e ben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definiti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485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228600" algn="l"/>
                <a:tab pos="228600" algn="l"/>
                <a:tab pos="228600" algn="l"/>
                <a:tab pos="228600" algn="l"/>
                <a:tab pos="228600" algn="l"/>
                <a:tab pos="228600" algn="l"/>
              </a:tabLst>
              <a:defRPr/>
            </a:pPr>
            <a:r>
              <a:rPr lang="en-CA" sz="1296" dirty="0" smtClean="0">
                <a:solidFill>
                  <a:srgbClr val="0707F3"/>
                </a:solidFill>
                <a:latin typeface="Times New Roman"/>
                <a:cs typeface="Times New Roman"/>
              </a:rPr>
              <a:t>È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il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0707F3"/>
                </a:solidFill>
                <a:latin typeface="Times New Roman Italic"/>
                <a:cs typeface="Times New Roman Italic"/>
              </a:rPr>
              <a:t>vivere</a:t>
            </a:r>
            <a:r>
              <a:rPr lang="en-CA" sz="1296" dirty="0" smtClean="0">
                <a:solidFill>
                  <a:srgbClr val="0707F3"/>
                </a:solidFill>
                <a:latin typeface="Times New Roman Italic"/>
                <a:cs typeface="Times New Roman Italic"/>
              </a:rPr>
              <a:t>!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Deve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rimanere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suscettibile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 di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applicazioni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innumerevoli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indefinite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universali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485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228600" algn="l"/>
                <a:tab pos="228600" algn="l"/>
                <a:tab pos="228600" algn="l"/>
                <a:tab pos="228600" algn="l"/>
                <a:tab pos="228600" algn="l"/>
                <a:tab pos="228600" algn="l"/>
              </a:tabLs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Tocca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ad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ogni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cristiano </a:t>
            </a:r>
            <a:r>
              <a:rPr lang="en-CA" sz="1296" dirty="0" err="1">
                <a:solidFill>
                  <a:srgbClr val="C00000"/>
                </a:solidFill>
                <a:latin typeface="Times New Roman"/>
                <a:cs typeface="Times New Roman"/>
              </a:rPr>
              <a:t>assumersi</a:t>
            </a:r>
            <a:r>
              <a:rPr lang="en-CA" sz="1296" dirty="0">
                <a:solidFill>
                  <a:srgbClr val="C00000"/>
                </a:solidFill>
                <a:latin typeface="Times New Roman"/>
                <a:cs typeface="Times New Roman"/>
              </a:rPr>
              <a:t> la </a:t>
            </a:r>
            <a:r>
              <a:rPr lang="en-CA" sz="1296" dirty="0" err="1">
                <a:solidFill>
                  <a:srgbClr val="C00000"/>
                </a:solidFill>
                <a:latin typeface="Times New Roman"/>
                <a:cs typeface="Times New Roman"/>
              </a:rPr>
              <a:t>propria</a:t>
            </a:r>
            <a:r>
              <a:rPr lang="en-CA" sz="1296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responsabilità</a:t>
            </a:r>
            <a:r>
              <a:rPr lang="en-CA" sz="1296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</a:p>
          <a:p>
            <a:pPr fontAlgn="auto">
              <a:lnSpc>
                <a:spcPts val="1485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228600" algn="l"/>
                <a:tab pos="228600" algn="l"/>
                <a:tab pos="228600" algn="l"/>
                <a:tab pos="228600" algn="l"/>
                <a:tab pos="228600" algn="l"/>
                <a:tab pos="228600" algn="l"/>
              </a:tabLs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individuare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in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ogni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momento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come 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far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sì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</a:p>
          <a:p>
            <a:pPr fontAlgn="auto">
              <a:lnSpc>
                <a:spcPts val="1485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228600" algn="l"/>
                <a:tab pos="228600" algn="l"/>
                <a:tab pos="228600" algn="l"/>
                <a:tab pos="228600" algn="l"/>
                <a:tab pos="228600" algn="l"/>
                <a:tab pos="228600" algn="l"/>
              </a:tabLs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concreto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della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vita,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485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228600" algn="l"/>
                <a:tab pos="228600" algn="l"/>
                <a:tab pos="228600" algn="l"/>
                <a:tab pos="228600" algn="l"/>
                <a:tab pos="228600" algn="l"/>
                <a:tab pos="228600" algn="l"/>
              </a:tabLs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707F3"/>
                </a:solidFill>
                <a:latin typeface="Times New Roman"/>
                <a:cs typeface="Times New Roman"/>
              </a:rPr>
              <a:t>dinamismo</a:t>
            </a:r>
            <a:r>
              <a:rPr lang="en-CA" sz="1296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dell’</a:t>
            </a:r>
            <a:r>
              <a:rPr lang="en-CA" sz="1296" dirty="0" err="1" smtClean="0">
                <a:solidFill>
                  <a:srgbClr val="0707F3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296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divina</a:t>
            </a:r>
            <a:r>
              <a:rPr lang="en-CA" sz="1296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trasformi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tutti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suoi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atti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296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282166" y="172143"/>
            <a:ext cx="4970772" cy="1346522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228600" algn="l"/>
                <a:tab pos="228600" algn="l"/>
                <a:tab pos="228600" algn="l"/>
                <a:tab pos="228600" algn="l"/>
              </a:tabLs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tra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ha la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stessa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misura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di Cristo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228600" algn="l"/>
                <a:tab pos="228600" algn="l"/>
                <a:tab pos="228600" algn="l"/>
                <a:tab pos="228600" algn="l"/>
              </a:tabLs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quella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del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dono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della vita.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228600" algn="l"/>
                <a:tab pos="228600" algn="l"/>
                <a:tab pos="228600" algn="l"/>
                <a:tab pos="228600" algn="l"/>
              </a:tabLs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Ma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non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basta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aspettare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l’occasione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deporre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propria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vita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228600" algn="l"/>
                <a:tab pos="228600" algn="l"/>
                <a:tab pos="228600" algn="l"/>
                <a:tab pos="228600" algn="l"/>
              </a:tabLs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per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quelli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amiamo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(15,13).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228600" algn="l"/>
                <a:tab pos="228600" algn="l"/>
                <a:tab pos="228600" algn="l"/>
                <a:tab pos="228600" algn="l"/>
              </a:tabLs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Piuttosto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bisogna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mettersi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come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Lui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in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ogni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istante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della vita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228600" algn="l"/>
                <a:tab pos="228600" algn="l"/>
                <a:tab pos="228600" algn="l"/>
                <a:tab pos="228600" algn="l"/>
              </a:tabLs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all’umile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servizio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dei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fratelli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Il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«dare la vita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» 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  <a:tab pos="228600" algn="l"/>
                <a:tab pos="228600" algn="l"/>
                <a:tab pos="228600" algn="l"/>
                <a:tab pos="228600" algn="l"/>
              </a:tabLst>
              <a:defRPr/>
            </a:pPr>
            <a:r>
              <a:rPr lang="en-CA" sz="1296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è </a:t>
            </a:r>
            <a:r>
              <a:rPr lang="en-CA" sz="1296" b="1" dirty="0" err="1">
                <a:solidFill>
                  <a:srgbClr val="0707F3"/>
                </a:solidFill>
                <a:latin typeface="Times New Roman"/>
                <a:cs typeface="Times New Roman"/>
              </a:rPr>
              <a:t>una</a:t>
            </a:r>
            <a:r>
              <a:rPr lang="en-CA" sz="1296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96" b="1" dirty="0" err="1">
                <a:solidFill>
                  <a:srgbClr val="0707F3"/>
                </a:solidFill>
                <a:latin typeface="Times New Roman"/>
                <a:cs typeface="Times New Roman"/>
              </a:rPr>
              <a:t>qualità</a:t>
            </a:r>
            <a:r>
              <a:rPr lang="en-CA" sz="1296" b="1" dirty="0">
                <a:solidFill>
                  <a:srgbClr val="0707F3"/>
                </a:solidFill>
                <a:latin typeface="Times New Roman"/>
                <a:cs typeface="Times New Roman"/>
              </a:rPr>
              <a:t> permanente </a:t>
            </a:r>
            <a:r>
              <a:rPr lang="en-CA" sz="1296" b="1" dirty="0" err="1">
                <a:solidFill>
                  <a:srgbClr val="0707F3"/>
                </a:solidFill>
                <a:latin typeface="Times New Roman"/>
                <a:cs typeface="Times New Roman"/>
              </a:rPr>
              <a:t>dell’amore</a:t>
            </a:r>
            <a:r>
              <a:rPr lang="en-CA" sz="1296" b="1" dirty="0">
                <a:solidFill>
                  <a:srgbClr val="0707F3"/>
                </a:solidFill>
                <a:latin typeface="Times New Roman"/>
                <a:cs typeface="Times New Roman"/>
              </a:rPr>
              <a:t> cristiano</a:t>
            </a:r>
            <a:r>
              <a:rPr lang="en-CA" sz="1296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.</a:t>
            </a:r>
            <a:endParaRPr lang="en-CA" sz="1296" b="1" dirty="0">
              <a:solidFill>
                <a:srgbClr val="0707F3"/>
              </a:solidFill>
              <a:latin typeface="Times New Roman"/>
              <a:cs typeface="Times New Roman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82166" y="1574800"/>
            <a:ext cx="4970772" cy="410369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rivela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anche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un’altra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qualità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13,34,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evocato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titolo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assoluto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2082800"/>
            <a:ext cx="4946867" cy="1538883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espressione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culminante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è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stata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la Croce (cf. 13,1),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ma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esso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costituisce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un 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movimento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intrinseco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all’essere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del 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Figlio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Secondo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quanto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rivelerà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in 15,9: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 Italic"/>
                <a:cs typeface="Times New Roman Italic"/>
              </a:rPr>
              <a:t>dell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’</a:t>
            </a:r>
            <a:r>
              <a:rPr lang="en-CA" sz="1296" dirty="0" err="1" smtClean="0">
                <a:solidFill>
                  <a:srgbClr val="000000"/>
                </a:solidFill>
                <a:latin typeface="Times New Roman Italic"/>
                <a:cs typeface="Times New Roman Italic"/>
              </a:rPr>
              <a:t>amore</a:t>
            </a:r>
            <a:r>
              <a:rPr lang="en-CA" sz="1296" dirty="0" smtClean="0">
                <a:solidFill>
                  <a:srgbClr val="000000"/>
                </a:solidFill>
                <a:latin typeface="Times New Roman Italic"/>
                <a:cs typeface="Times New Roman Italic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 Italic"/>
                <a:cs typeface="Times New Roman Italic"/>
              </a:rPr>
              <a:t>con cui </a:t>
            </a:r>
            <a:r>
              <a:rPr lang="en-CA" sz="1296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il</a:t>
            </a:r>
            <a:r>
              <a:rPr lang="en-CA" sz="1296" dirty="0">
                <a:solidFill>
                  <a:srgbClr val="000000"/>
                </a:solidFill>
                <a:latin typeface="Times New Roman Italic"/>
                <a:cs typeface="Times New Roman Italic"/>
              </a:rPr>
              <a:t> Padre mi ha </a:t>
            </a:r>
            <a:r>
              <a:rPr lang="en-CA" sz="1296" dirty="0" err="1" smtClean="0">
                <a:solidFill>
                  <a:srgbClr val="000000"/>
                </a:solidFill>
                <a:latin typeface="Times New Roman Italic"/>
                <a:cs typeface="Times New Roman Italic"/>
              </a:rPr>
              <a:t>amato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en-CA" sz="1296" dirty="0">
                <a:solidFill>
                  <a:srgbClr val="000000"/>
                </a:solidFill>
                <a:latin typeface="Times New Roman Italic"/>
                <a:cs typeface="Times New Roman Italic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anch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’</a:t>
            </a:r>
            <a:r>
              <a:rPr lang="en-CA" sz="1296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io</a:t>
            </a:r>
            <a:r>
              <a:rPr lang="en-CA" sz="1296" dirty="0">
                <a:solidFill>
                  <a:srgbClr val="000000"/>
                </a:solidFill>
                <a:latin typeface="Times New Roman Italic"/>
                <a:cs typeface="Times New Roman Italic"/>
              </a:rPr>
              <a:t> vi ho </a:t>
            </a:r>
            <a:r>
              <a:rPr lang="en-CA" sz="1296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amati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Per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questo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carità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fraterna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dei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anche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se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può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esigere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un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dono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estremo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in primo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luogo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uno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stato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loro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modo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esistere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in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unione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con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Figlio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r" fontAlgn="auto">
              <a:lnSpc>
                <a:spcPts val="15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(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X. Léon-Dufour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)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166049"/>
            <a:ext cx="4965700" cy="1231106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reciproco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vivono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realtà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filiale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Cristo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nel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seno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del Padre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vivere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comunità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pur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essendo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anche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un’esigenza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sarà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sempre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un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dono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ricevuto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e da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ricevere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segno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dell’esistenza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dei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credenti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continuità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con la comunione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divina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cui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essi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partecipano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549400"/>
            <a:ext cx="4965700" cy="436017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Da  qui 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derivano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carattere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 e  la 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funzione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 di 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 </a:t>
            </a:r>
            <a:r>
              <a:rPr lang="en-CA" sz="1403" dirty="0" err="1">
                <a:solidFill>
                  <a:srgbClr val="0707F3"/>
                </a:solidFill>
                <a:latin typeface="Times New Roman Italic"/>
                <a:cs typeface="Times New Roman Italic"/>
              </a:rPr>
              <a:t>rivelazione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reciproco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v. 35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presuppone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2184400"/>
            <a:ext cx="4585999" cy="1231106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scambievole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rende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presente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l’amore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di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s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manifesta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identità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Figlio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relazione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con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Padre,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dunque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u="sng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del Padre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stesso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ha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inviato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Unigenito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e in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Lui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si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apre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agli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uomini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876300" y="457200"/>
            <a:ext cx="3893695" cy="4616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84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606" b="1" dirty="0">
                <a:solidFill>
                  <a:srgbClr val="FFFFFF"/>
                </a:solidFill>
                <a:latin typeface="Times New Roman Bold"/>
                <a:cs typeface="Times New Roman Bold"/>
              </a:rPr>
              <a:t>La vita </a:t>
            </a:r>
            <a:r>
              <a:rPr lang="en-CA" sz="1606" b="1" dirty="0" err="1">
                <a:solidFill>
                  <a:srgbClr val="FFFFFF"/>
                </a:solidFill>
                <a:latin typeface="Times New Roman Bold"/>
                <a:cs typeface="Times New Roman Bold"/>
              </a:rPr>
              <a:t>consacrata</a:t>
            </a:r>
            <a:r>
              <a:rPr lang="en-CA" sz="1606" b="1" dirty="0">
                <a:solidFill>
                  <a:srgbClr val="FFFFFF"/>
                </a:solidFill>
                <a:latin typeface="Times New Roman Bold"/>
                <a:cs typeface="Times New Roman Bold"/>
              </a:rPr>
              <a:t> </a:t>
            </a:r>
            <a:r>
              <a:rPr lang="en-CA" sz="1606" b="1" dirty="0" err="1">
                <a:solidFill>
                  <a:schemeClr val="bg2">
                    <a:lumMod val="75000"/>
                  </a:schemeClr>
                </a:solidFill>
                <a:latin typeface="Times New Roman Bold"/>
                <a:cs typeface="Times New Roman Bold"/>
              </a:rPr>
              <a:t>tra</a:t>
            </a:r>
            <a:r>
              <a:rPr lang="en-CA" sz="1606" b="1" dirty="0">
                <a:solidFill>
                  <a:schemeClr val="bg2">
                    <a:lumMod val="75000"/>
                  </a:schemeClr>
                </a:solidFill>
                <a:latin typeface="Times New Roman Bold"/>
                <a:cs typeface="Times New Roman Bold"/>
              </a:rPr>
              <a:t> </a:t>
            </a:r>
            <a:r>
              <a:rPr lang="en-CA" sz="1606" b="1" dirty="0" err="1">
                <a:solidFill>
                  <a:schemeClr val="bg2">
                    <a:lumMod val="75000"/>
                  </a:schemeClr>
                </a:solidFill>
                <a:latin typeface="Times New Roman Bold"/>
                <a:cs typeface="Times New Roman Bold"/>
              </a:rPr>
              <a:t>l’</a:t>
            </a:r>
            <a:r>
              <a:rPr lang="en-CA" sz="1596" b="1" i="1" dirty="0" err="1">
                <a:solidFill>
                  <a:schemeClr val="bg2">
                    <a:lumMod val="75000"/>
                  </a:schemeClr>
                </a:solidFill>
                <a:latin typeface="Times New Roman Bold Italic"/>
                <a:cs typeface="Times New Roman Bold Italic"/>
              </a:rPr>
              <a:t>agape</a:t>
            </a:r>
            <a:r>
              <a:rPr lang="en-CA" sz="1606" b="1" dirty="0">
                <a:solidFill>
                  <a:schemeClr val="bg2">
                    <a:lumMod val="75000"/>
                  </a:schemeClr>
                </a:solidFill>
                <a:latin typeface="Times New Roman Bold"/>
                <a:cs typeface="Times New Roman Bold"/>
              </a:rPr>
              <a:t> e </a:t>
            </a:r>
            <a:r>
              <a:rPr lang="en-CA" sz="1606" b="1" dirty="0" err="1">
                <a:solidFill>
                  <a:schemeClr val="bg2">
                    <a:lumMod val="75000"/>
                  </a:schemeClr>
                </a:solidFill>
                <a:latin typeface="Times New Roman Bold"/>
                <a:cs typeface="Times New Roman Bold"/>
              </a:rPr>
              <a:t>l’unità</a:t>
            </a:r>
            <a:r>
              <a:rPr lang="en-CA" sz="1606" b="1" dirty="0">
                <a:solidFill>
                  <a:srgbClr val="FFFFFF"/>
                </a:solidFill>
                <a:latin typeface="Times New Roman Bold"/>
                <a:cs typeface="Times New Roman Bold"/>
              </a:rPr>
              <a:t>…</a:t>
            </a:r>
          </a:p>
          <a:p>
            <a:pPr fontAlgn="auto">
              <a:lnSpc>
                <a:spcPts val="184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596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003300"/>
            <a:ext cx="4681314" cy="769441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L’«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altro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» Paraclito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provoca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un </a:t>
            </a:r>
            <a:r>
              <a:rPr lang="en-CA" sz="1296" dirty="0">
                <a:solidFill>
                  <a:srgbClr val="FF0000"/>
                </a:solidFill>
                <a:latin typeface="Times New Roman Italic"/>
                <a:cs typeface="Times New Roman Italic"/>
              </a:rPr>
              <a:t>crescendo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della vita, </a:t>
            </a:r>
            <a:endParaRPr lang="pl-PL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fino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a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raggiungere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la permanente </a:t>
            </a:r>
            <a:r>
              <a:rPr lang="en-CA" sz="16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in</a:t>
            </a:r>
            <a:r>
              <a:rPr lang="pl-PL" sz="1600" dirty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r>
              <a:rPr lang="en-CA" sz="1600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abitazione</a:t>
            </a:r>
            <a:r>
              <a:rPr lang="en-CA" sz="16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600" dirty="0" err="1">
                <a:solidFill>
                  <a:srgbClr val="FF0000"/>
                </a:solidFill>
                <a:latin typeface="Times New Roman"/>
                <a:cs typeface="Times New Roman"/>
              </a:rPr>
              <a:t>trinitaria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pl-PL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dono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chiede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per</a:t>
            </a:r>
            <a:r>
              <a:rPr lang="pl-PL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suoi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cap. 17.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765300"/>
            <a:ext cx="4681314" cy="1731243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Il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supremo “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modello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trinitario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” </a:t>
            </a:r>
            <a:endParaRPr lang="pl-PL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storicamente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attuabile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tramite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296" b="1" dirty="0" err="1">
                <a:latin typeface="Times New Roman"/>
                <a:cs typeface="Times New Roman"/>
              </a:rPr>
              <a:t>realizzazione</a:t>
            </a:r>
            <a:r>
              <a:rPr lang="en-CA" sz="1296" b="1" dirty="0">
                <a:latin typeface="Times New Roman"/>
                <a:cs typeface="Times New Roman"/>
              </a:rPr>
              <a:t> del </a:t>
            </a:r>
            <a:r>
              <a:rPr lang="en-CA" sz="1296" b="1" dirty="0" err="1">
                <a:latin typeface="Times New Roman"/>
                <a:cs typeface="Times New Roman"/>
              </a:rPr>
              <a:t>comandamento</a:t>
            </a:r>
            <a:r>
              <a:rPr lang="en-CA" sz="1296" b="1" dirty="0">
                <a:latin typeface="Times New Roman"/>
                <a:cs typeface="Times New Roman"/>
              </a:rPr>
              <a:t> </a:t>
            </a:r>
            <a:r>
              <a:rPr lang="en-CA" sz="1296" b="1" dirty="0" err="1">
                <a:latin typeface="Times New Roman"/>
                <a:cs typeface="Times New Roman"/>
              </a:rPr>
              <a:t>nuovo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Senza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questo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la 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vita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consacrata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non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può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diventare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una</a:t>
            </a:r>
            <a:r>
              <a:rPr lang="en-CA" sz="1296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296" b="1" dirty="0">
                <a:solidFill>
                  <a:srgbClr val="FF0000"/>
                </a:solidFill>
                <a:latin typeface="Times New Roman"/>
                <a:cs typeface="Times New Roman"/>
              </a:rPr>
              <a:t>“</a:t>
            </a:r>
            <a:r>
              <a:rPr lang="en-CA" sz="1296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competente</a:t>
            </a:r>
            <a:r>
              <a:rPr lang="en-CA" sz="1296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” </a:t>
            </a:r>
            <a:r>
              <a:rPr lang="en-CA" sz="1296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manifestazione</a:t>
            </a:r>
            <a:r>
              <a:rPr lang="en-CA" sz="1296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296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epifanica</a:t>
            </a:r>
            <a:r>
              <a:rPr lang="en-CA" sz="1296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</a:p>
          <a:p>
            <a:pPr algn="ctr"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del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mistero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di comunione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53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302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2"/>
          <p:cNvSpPr txBox="1"/>
          <p:nvPr/>
        </p:nvSpPr>
        <p:spPr>
          <a:xfrm>
            <a:off x="212378" y="157758"/>
            <a:ext cx="5081561" cy="2462213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comunità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unita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dall’amore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reciproco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continua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essere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un </a:t>
            </a: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segno 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per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mondo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come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lo era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comportamento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È un segno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può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provocare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fede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oppure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odio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accoglienza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oppure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rifiuto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Lasciando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cristiani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comandamento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amarsi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come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egli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ci ha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Cristo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affida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loro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i="1" dirty="0" err="1">
                <a:solidFill>
                  <a:srgbClr val="C00000"/>
                </a:solidFill>
                <a:latin typeface="Times New Roman Italic"/>
                <a:cs typeface="Times New Roman Italic"/>
              </a:rPr>
              <a:t>responsabilità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quella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di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continuare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nel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mondo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la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manifestazione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dell’</a:t>
            </a:r>
            <a:r>
              <a:rPr lang="en-CA" sz="1403" b="1" i="1" dirty="0" err="1">
                <a:solidFill>
                  <a:srgbClr val="C00000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403" b="1" i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i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divina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che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egli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stesso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ha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inaugurato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12378" y="2240389"/>
            <a:ext cx="5108922" cy="1641475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per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origine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divina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vuole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irradiarsi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mondo,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perciò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ogni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tendenza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all’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individualismo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chiusura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della </a:t>
            </a:r>
            <a:r>
              <a:rPr lang="en-CA" sz="1403" u="sng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comunità</a:t>
            </a: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in se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stessa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(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individualismo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“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collettivo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”) è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impensabile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Se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l’amore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fraterno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è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il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segno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primario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ed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efficace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endParaRPr lang="en-CA" sz="1403" b="1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per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vincere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la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miscredenza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del mondo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esterno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, </a:t>
            </a:r>
            <a:endParaRPr lang="en-CA" sz="1403" b="1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non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può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essere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al tempo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stesso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“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lo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strumento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per un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isolamento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settario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della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comunità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” 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(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Mannucci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).</a:t>
            </a:r>
            <a:endParaRPr lang="en-CA" sz="1403" b="1" dirty="0">
              <a:solidFill>
                <a:srgbClr val="0707F3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284386" y="200974"/>
            <a:ext cx="4896544" cy="820738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cristiani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si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riconoscono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da un solo segno,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quello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mutuo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Se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manca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questo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presenza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Cristo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nostro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mondo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attraverso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Chiesa non 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più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discernibile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054100"/>
            <a:ext cx="4825330" cy="1436291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pratica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</a:t>
            </a:r>
            <a:r>
              <a:rPr lang="en-CA" sz="1403" i="1" dirty="0" err="1">
                <a:solidFill>
                  <a:srgbClr val="C00000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non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può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quindi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essere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concepita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da un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punto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di vista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puramente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individuale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impegnando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soltanto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le </a:t>
            </a:r>
            <a:r>
              <a:rPr lang="en-CA" sz="1403" u="sng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relazioni</a:t>
            </a: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di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ogni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singola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persona con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0604" y="2609549"/>
            <a:ext cx="4806175" cy="1025922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Se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dimensione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comunitaria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manca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in un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discepolo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vela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agli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occhi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degli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uomini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la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presenza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di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Gesù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endParaRPr lang="en-CA" sz="1403" b="1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getta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discredito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Chiesa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di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cui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egli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si dice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membro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9657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13" b="1">
                <a:solidFill>
                  <a:srgbClr val="000000"/>
                </a:solidFill>
                <a:latin typeface="Times New Roman Bold"/>
                <a:cs typeface="Times New Roman Bold"/>
              </a:rPr>
              <a:t>Una “mistica giovannea”?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749300"/>
            <a:ext cx="4753322" cy="820738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possibile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parlare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i="1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mistica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per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qualificare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l’esperienza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fede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Giovanni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propone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lettore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?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Al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termine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del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Prologo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del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Vangelo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Giovanni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affermava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«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nessuno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l’ha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mai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visto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» (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1,18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).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765300"/>
            <a:ext cx="4753322" cy="1641475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Ponendo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radice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dell’esistenza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cristiana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fede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in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dono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</a:t>
            </a:r>
            <a:r>
              <a:rPr lang="en-CA" sz="1403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da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essere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vissuto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fratelli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Giovanni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rivela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possibilità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un’unità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non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conosce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pari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espressa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con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terminologia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familiare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mistica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contemplazione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la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comunione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l’immanenza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reciproca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la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conoscenza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…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745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2"/>
          <p:cNvSpPr txBox="1"/>
          <p:nvPr/>
        </p:nvSpPr>
        <p:spPr>
          <a:xfrm>
            <a:off x="355600" y="342900"/>
            <a:ext cx="4825330" cy="1846659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Giovanni si serve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espressioni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più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forti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linguaggio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religioso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dell’epoca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era in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grado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fornirgli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per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assicurare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suoi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lettori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parlava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seriamente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Giovanni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chiave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della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mèta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ambita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ogni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mistica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cioè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l’unione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707F3"/>
                </a:solidFill>
                <a:latin typeface="Times New Roman"/>
                <a:cs typeface="Times New Roman"/>
              </a:rPr>
              <a:t>«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Nessuno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ha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mai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visto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; se ci </a:t>
            </a:r>
            <a:r>
              <a:rPr lang="en-CA" sz="1403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amiamo</a:t>
            </a:r>
            <a:r>
              <a:rPr lang="en-CA" sz="1403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gli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uni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gli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altri</a:t>
            </a:r>
            <a:r>
              <a:rPr lang="en-CA" sz="1403" dirty="0" smtClean="0">
                <a:solidFill>
                  <a:srgbClr val="0707F3"/>
                </a:solidFill>
                <a:latin typeface="Times New Roman"/>
                <a:cs typeface="Times New Roman"/>
              </a:rPr>
              <a:t>,</a:t>
            </a: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rimane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in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noi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Lui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è </a:t>
            </a:r>
            <a:r>
              <a:rPr lang="en-CA" sz="1403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perfetto</a:t>
            </a:r>
            <a:r>
              <a:rPr lang="en-CA" sz="1403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in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noi</a:t>
            </a:r>
            <a:r>
              <a:rPr lang="en-CA" sz="1403" dirty="0" smtClean="0">
                <a:solidFill>
                  <a:srgbClr val="0707F3"/>
                </a:solidFill>
                <a:latin typeface="Times New Roman"/>
                <a:cs typeface="Times New Roman"/>
              </a:rPr>
              <a:t>»</a:t>
            </a:r>
          </a:p>
          <a:p>
            <a:pPr algn="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"/>
              </a:rPr>
              <a:t>(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 Italic"/>
              </a:rPr>
              <a:t>1Gv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"/>
              </a:rPr>
              <a:t> 4,12).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19738" y="2390006"/>
            <a:ext cx="4861192" cy="1231106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l’uomo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viene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unito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a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è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l’unico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Rivelatore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L’unità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quindi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Padre,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non la si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ottiene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con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l’estasi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o con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fuga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dagli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uomini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bensì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reciproco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espressione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per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1" y="254068"/>
            <a:ext cx="4897338" cy="820738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fraterno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</a:t>
            </a:r>
            <a:r>
              <a:rPr lang="en-CA" sz="1403" i="1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anima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non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intraprende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un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duro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cammino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salita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verso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vette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inaccessibili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comuni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mortali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ma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stesso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scende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prende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dimora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!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054100"/>
            <a:ext cx="4897338" cy="820738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La comunione con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Padre e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con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suo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Figlio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può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realizzarsi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arrivare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compimento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soltanto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quando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nell’amore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reciproco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rimaniamo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957747"/>
            <a:ext cx="4965700" cy="1731243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“Chi ha 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miei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comandamenti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e li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osserva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questi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mi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ama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;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chi mi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ama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sarà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amato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dal Padre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mio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anch’io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lo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amerò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mi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manifesterò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a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lui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”.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Gli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dice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Giuda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non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l’Iscariota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: “Signore, 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come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avviene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tu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devi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manifestarti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a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noi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e non al mondo?”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gli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rispose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e gli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disse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“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Se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qualcuno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mi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ama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osserverà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mia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parola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Padre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mio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lo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amerà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noi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verremo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a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lui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porremo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presso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lui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una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dimora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”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r"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+mj-lt"/>
                <a:cs typeface="Times New Roman"/>
              </a:rPr>
              <a:t>(</a:t>
            </a:r>
            <a:r>
              <a:rPr lang="en-CA" sz="1296" dirty="0">
                <a:solidFill>
                  <a:srgbClr val="000000"/>
                </a:solidFill>
                <a:latin typeface="+mj-lt"/>
                <a:cs typeface="Times New Roman Italic"/>
              </a:rPr>
              <a:t>Gv</a:t>
            </a:r>
            <a:r>
              <a:rPr lang="en-CA" sz="1296" dirty="0">
                <a:solidFill>
                  <a:srgbClr val="000000"/>
                </a:solidFill>
                <a:latin typeface="+mj-lt"/>
                <a:cs typeface="Times New Roman"/>
              </a:rPr>
              <a:t> 14,21-23</a:t>
            </a:r>
            <a:r>
              <a:rPr lang="en-CA" sz="1403" dirty="0" smtClean="0">
                <a:solidFill>
                  <a:srgbClr val="000000"/>
                </a:solidFill>
                <a:latin typeface="+mj-lt"/>
                <a:cs typeface="Times New Roman"/>
              </a:rPr>
              <a:t>).</a:t>
            </a:r>
            <a:endParaRPr lang="en-CA" sz="1403" dirty="0">
              <a:solidFill>
                <a:srgbClr val="000000"/>
              </a:solidFill>
              <a:latin typeface="+mj-lt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2"/>
          <p:cNvSpPr txBox="1"/>
          <p:nvPr/>
        </p:nvSpPr>
        <p:spPr>
          <a:xfrm>
            <a:off x="355600" y="342900"/>
            <a:ext cx="49657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"/>
                <a:cs typeface="Times New Roman"/>
              </a:rPr>
              <a:t>«Se mi amate, osserverete i miei comandamenti»: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546100"/>
            <a:ext cx="4965700" cy="1025922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l’ amore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per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Signore si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realizza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nell’osservare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Parola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cioè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vivendo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come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stesso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ha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l’esempio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lavando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piedi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discepoli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dando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vita per 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669926"/>
            <a:ext cx="4942609" cy="1090042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Questo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comportamento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inserisce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rapporto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Padre, in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modo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tale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come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Figlio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anche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credente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oggetto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del Padre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5600" y="2773043"/>
            <a:ext cx="4965700" cy="685800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Se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bisogna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bisogna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in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per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trovare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rapporto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vivo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personale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lui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così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entrare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in comunione con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è data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comunque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del Padre!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609306" cy="1025922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In secondo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luogo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si dice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anche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amerà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si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manifesterà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al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come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Mediatore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pone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diventato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uno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con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Lui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nella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comunione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diretta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543050"/>
            <a:ext cx="4609306" cy="615553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Una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volta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posto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nel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seno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del Padre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intimità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credente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incontra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anche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come 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un </a:t>
            </a:r>
            <a:r>
              <a:rPr lang="en-CA" sz="1403" dirty="0" err="1">
                <a:solidFill>
                  <a:srgbClr val="0707F3"/>
                </a:solidFill>
                <a:latin typeface="Times New Roman Italic"/>
                <a:cs typeface="Times New Roman Italic"/>
              </a:rPr>
              <a:t>Tu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distinto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Sperimentando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sempre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più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amore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2332831"/>
            <a:ext cx="4609306" cy="1231106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non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parlando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della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sua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i="1" dirty="0" err="1">
                <a:solidFill>
                  <a:srgbClr val="C00000"/>
                </a:solidFill>
                <a:latin typeface="Times New Roman Italic"/>
                <a:cs typeface="Times New Roman Italic"/>
              </a:rPr>
              <a:t>parusia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gloriosa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alla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fine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dei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tempi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sarà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manifesta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tutta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l’umanità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ma 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di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una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presenza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u="sng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possibile</a:t>
            </a: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fin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d’ora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u="sng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modo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permanente </a:t>
            </a:r>
            <a:endParaRPr lang="en-CA" sz="1403" u="sng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u="sng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cuore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del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credente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in 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mezzo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alla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comunità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07F3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12378" y="85750"/>
            <a:ext cx="5040560" cy="102592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Il v. 23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conclude con «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porremo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presso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lui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una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dimora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».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Ciò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evoca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dimora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presso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popolo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attesa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da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sempre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figurata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dal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tempio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Gerusalemme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poi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annunciata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dai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profeti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come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speranza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futura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«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Vengo ad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abitare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in mezzo a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te</a:t>
            </a:r>
            <a:r>
              <a:rPr lang="en-CA" sz="1403" dirty="0">
                <a:latin typeface="+mn-lt"/>
                <a:cs typeface="Times New Roman"/>
              </a:rPr>
              <a:t>» (</a:t>
            </a:r>
            <a:r>
              <a:rPr lang="en-CA" sz="1403" dirty="0" err="1">
                <a:latin typeface="+mn-lt"/>
                <a:cs typeface="Times New Roman Italic"/>
              </a:rPr>
              <a:t>Zc</a:t>
            </a:r>
            <a:r>
              <a:rPr lang="en-CA" sz="1403" dirty="0">
                <a:latin typeface="+mn-lt"/>
                <a:cs typeface="Times New Roman"/>
              </a:rPr>
              <a:t> 2, 14</a:t>
            </a:r>
            <a:r>
              <a:rPr lang="en-CA" sz="1403" dirty="0" smtClean="0">
                <a:latin typeface="+mn-lt"/>
                <a:cs typeface="Times New Roman"/>
              </a:rPr>
              <a:t>).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12378" y="1237878"/>
            <a:ext cx="5040560" cy="6540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Colui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«né 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cieli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né 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cieli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cieli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possono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contenere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»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Viene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stabilire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abitazione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fin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d’ora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per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sempre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nell’intimo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del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in mezzo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comunità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12378" y="2101974"/>
            <a:ext cx="5108922" cy="1436291"/>
          </a:xfrm>
          <a:prstGeom prst="rect">
            <a:avLst/>
          </a:prstGeom>
          <a:solidFill>
            <a:srgbClr val="92D050"/>
          </a:soli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Uniti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il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luogo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santo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della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presenza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divina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per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eccellenza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loro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volta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possono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diventare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nell’amore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reciproco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+mn-cs"/>
              </a:rPr>
              <a:t>- </a:t>
            </a:r>
            <a:r>
              <a:rPr lang="en-CA" sz="1403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dimora</a:t>
            </a:r>
            <a:r>
              <a:rPr lang="en-CA" sz="1403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Persone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divine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- e </a:t>
            </a:r>
            <a:r>
              <a:rPr lang="en-CA" sz="1403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rivelazione</a:t>
            </a:r>
            <a:r>
              <a:rPr lang="en-CA" sz="1403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divino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per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tutti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gli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uomini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284386" y="229766"/>
            <a:ext cx="4896544" cy="1025922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All’inizio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del capitolo,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aveva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promesso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discepoli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«Nella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casa del Padre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vi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sono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molti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posti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[...].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Io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vado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prepararvi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un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posto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» (Gv 14,2).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Senza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negare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rinunciare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questa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promessa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l’evangelista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cambia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prospettiva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84386" y="1457735"/>
            <a:ext cx="4896544" cy="1025922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2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Il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movimento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abbozzato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in 14,2-3,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viene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rovesciato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2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non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sono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più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i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discepoli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condotti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da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verso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il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Padre, </a:t>
            </a:r>
            <a:endParaRPr lang="en-CA" sz="1403" b="1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2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ma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ora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è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Padre </a:t>
            </a:r>
            <a:r>
              <a:rPr lang="en-CA" sz="1403" u="sng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viene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presso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discepolo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fedele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2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ricerca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del Padre,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tema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essenziale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del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discorso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2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sin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dall’esordio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(13,33),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è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compiuta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dal Padre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stesso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!</a:t>
            </a:r>
            <a:endParaRPr lang="en-CA" sz="1403" b="1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84386" y="2615074"/>
            <a:ext cx="4896544" cy="1025922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Se 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c’è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 </a:t>
            </a:r>
            <a:r>
              <a:rPr lang="en-CA" sz="1403" i="1" dirty="0" err="1">
                <a:solidFill>
                  <a:srgbClr val="C00000"/>
                </a:solidFill>
                <a:latin typeface="Times New Roman Italic"/>
                <a:cs typeface="Times New Roman Italic"/>
              </a:rPr>
              <a:t>mistica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giovannea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il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concreto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comandamento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allontana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tale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mistica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da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ogni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religiosità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aspira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ad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comunione con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di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tipo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panteistico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estatico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magico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gnostico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altro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7194" y="194246"/>
            <a:ext cx="4895743" cy="1641475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per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il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fratello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decide in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pratica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endParaRPr lang="en-CA" sz="1403" b="1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se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siamo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dalla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verità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+mj-lt"/>
                <a:cs typeface="Times New Roman"/>
              </a:rPr>
              <a:t>(</a:t>
            </a:r>
            <a:r>
              <a:rPr lang="en-CA" sz="1403" dirty="0" smtClean="0">
                <a:solidFill>
                  <a:srgbClr val="000000"/>
                </a:solidFill>
                <a:latin typeface="+mj-lt"/>
                <a:cs typeface="Times New Roman Italic"/>
              </a:rPr>
              <a:t>1Gv</a:t>
            </a:r>
            <a:r>
              <a:rPr lang="en-CA" sz="1403" dirty="0" smtClean="0">
                <a:solidFill>
                  <a:srgbClr val="000000"/>
                </a:solidFill>
                <a:latin typeface="+mj-lt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"/>
              </a:rPr>
              <a:t>3,19). </a:t>
            </a:r>
            <a:endParaRPr lang="en-CA" sz="1403" dirty="0" smtClean="0">
              <a:solidFill>
                <a:srgbClr val="000000"/>
              </a:solidFill>
              <a:latin typeface="+mj-lt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Esso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segno non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ingannevole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della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nostra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unità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con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just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Il “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mistico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”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Giovanni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just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	è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un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concreto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just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	e un cristiano </a:t>
            </a:r>
            <a:r>
              <a:rPr lang="en-CA" sz="1403" dirty="0" err="1" smtClean="0">
                <a:solidFill>
                  <a:srgbClr val="000000"/>
                </a:solidFill>
                <a:latin typeface="Times New Roman Italic"/>
                <a:cs typeface="Times New Roman Italic"/>
              </a:rPr>
              <a:t>realista</a:t>
            </a:r>
            <a:r>
              <a:rPr lang="en-CA" sz="1403" dirty="0" smtClean="0">
                <a:solidFill>
                  <a:srgbClr val="000000"/>
                </a:solidFill>
                <a:latin typeface="Times New Roman Italic"/>
                <a:cs typeface="Times New Roman Italic"/>
              </a:rPr>
              <a:t> </a:t>
            </a:r>
          </a:p>
          <a:p>
            <a:pPr algn="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"/>
              </a:rPr>
              <a:t>	</a:t>
            </a:r>
            <a:r>
              <a:rPr lang="en-CA" sz="1403" dirty="0" smtClean="0">
                <a:solidFill>
                  <a:srgbClr val="000000"/>
                </a:solidFill>
                <a:latin typeface="+mj-lt"/>
                <a:cs typeface="Times New Roman"/>
              </a:rPr>
              <a:t>(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"/>
              </a:rPr>
              <a:t>Cf. 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 Italic"/>
              </a:rPr>
              <a:t>1Gv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"/>
              </a:rPr>
              <a:t> 2,10; 3,14.17; 4,12.16</a:t>
            </a:r>
            <a:r>
              <a:rPr lang="en-CA" sz="1403" dirty="0" smtClean="0">
                <a:solidFill>
                  <a:srgbClr val="000000"/>
                </a:solidFill>
                <a:latin typeface="+mj-lt"/>
                <a:cs typeface="Times New Roman"/>
              </a:rPr>
              <a:t>).</a:t>
            </a:r>
            <a:endParaRPr lang="en-CA" sz="1403" dirty="0">
              <a:solidFill>
                <a:srgbClr val="000000"/>
              </a:solidFill>
              <a:latin typeface="+mj-lt"/>
              <a:cs typeface="Times New Roman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68717" y="1885950"/>
            <a:ext cx="4884220" cy="1090042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Egli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non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rivolge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opera 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qualche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élite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vive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ritirata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in un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qualche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luogo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separato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ma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tutti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vivono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loro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esistenza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quotidiana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mezzo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agli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uomini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45119" y="2943277"/>
            <a:ext cx="4907818" cy="820738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A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maggior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ragione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, 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i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consacrati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, 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come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tutti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gli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altri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cristiani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,</a:t>
            </a: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possono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(e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devono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)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partecipare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alla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vita della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Trinità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fin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d’ora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, </a:t>
            </a:r>
            <a:endParaRPr lang="en-CA" sz="1403" b="1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ma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soltanto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se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,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nell’amore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reciproco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,   </a:t>
            </a:r>
            <a:endParaRPr lang="en-CA" sz="1403" b="1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rimangono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nell’</a:t>
            </a:r>
            <a:r>
              <a:rPr lang="en-CA" sz="1403" b="1" i="1" dirty="0" err="1" smtClean="0">
                <a:solidFill>
                  <a:srgbClr val="C00000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di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Dio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.</a:t>
            </a:r>
            <a:endParaRPr lang="en-CA" sz="1403" b="1" dirty="0">
              <a:solidFill>
                <a:srgbClr val="0707F3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2"/>
          <p:cNvSpPr txBox="1"/>
          <p:nvPr/>
        </p:nvSpPr>
        <p:spPr>
          <a:xfrm>
            <a:off x="355600" y="330200"/>
            <a:ext cx="5080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13" b="1">
                <a:solidFill>
                  <a:srgbClr val="000000"/>
                </a:solidFill>
                <a:latin typeface="Times New Roman Bold"/>
                <a:cs typeface="Times New Roman Bold"/>
              </a:rPr>
              <a:t>Il «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09600" y="330200"/>
            <a:ext cx="2959100" cy="266700"/>
          </a:xfrm>
          <a:prstGeom prst="rect">
            <a:avLst/>
          </a:prstGeom>
          <a:solidFill>
            <a:schemeClr val="bg2"/>
          </a:soli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comandamento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 </a:t>
            </a: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nuovo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» in Giovanni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dirty="0"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749300"/>
            <a:ext cx="4965700" cy="228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306" b="1">
                <a:solidFill>
                  <a:srgbClr val="000000"/>
                </a:solidFill>
                <a:latin typeface="Times New Roman Bold"/>
                <a:cs typeface="Times New Roman Bold"/>
              </a:rPr>
              <a:t>Gv 13,34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</a:p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5600" y="939800"/>
            <a:ext cx="4965700" cy="431800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Un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comandamento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nuovo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vi do: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vi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amiate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gli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uni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gli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altri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;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296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come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ho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amato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voi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anche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voi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amatevi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gli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uni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gli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altri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55600" y="1384300"/>
            <a:ext cx="4965700" cy="228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306" b="1">
                <a:solidFill>
                  <a:srgbClr val="000000"/>
                </a:solidFill>
                <a:latin typeface="Times New Roman Bold"/>
                <a:cs typeface="Times New Roman Bold"/>
              </a:rPr>
              <a:t>Gv 15,12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</a:p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55600" y="1574800"/>
            <a:ext cx="4965700" cy="228600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Questo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è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mio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comandamento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</a:p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55600" y="1765300"/>
            <a:ext cx="4965700" cy="228600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vi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amiate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gli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uni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gli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altri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come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io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ho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amato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voi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55600" y="2032000"/>
            <a:ext cx="4965700" cy="228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306" b="1">
                <a:solidFill>
                  <a:srgbClr val="000000"/>
                </a:solidFill>
                <a:latin typeface="Times New Roman Bold"/>
                <a:cs typeface="Times New Roman Bold"/>
              </a:rPr>
              <a:t>Gv 15,17</a:t>
            </a:r>
            <a:r>
              <a:rPr lang="en-CA" sz="1296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</a:p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55600" y="2222500"/>
            <a:ext cx="4965700" cy="228600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Questo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vi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comando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vi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amiate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gli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uni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gli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altri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2581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2"/>
          <p:cNvSpPr txBox="1"/>
          <p:nvPr/>
        </p:nvSpPr>
        <p:spPr>
          <a:xfrm>
            <a:off x="355600" y="330200"/>
            <a:ext cx="3810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13" b="1">
                <a:solidFill>
                  <a:srgbClr val="000000"/>
                </a:solidFill>
                <a:latin typeface="Times New Roman Bold"/>
                <a:cs typeface="Times New Roman Bold"/>
              </a:rPr>
              <a:t>Il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20700" y="330200"/>
            <a:ext cx="7493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>
                <a:solidFill>
                  <a:srgbClr val="000000"/>
                </a:solidFill>
                <a:latin typeface="Times New Roman Bold Italic"/>
                <a:cs typeface="Times New Roman Bold Italic"/>
              </a:rPr>
              <a:t>kathôs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47763" y="330200"/>
            <a:ext cx="2089150" cy="4111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giovanneo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 (13,34)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dirty="0">
              <a:latin typeface="+mn-lt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5600" y="674092"/>
            <a:ext cx="4681314" cy="615553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L’espressione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avverbiale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«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come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» [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ho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voi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]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può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essere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interpretata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senso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sostantivante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(= con lo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stesso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amore).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Ma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c’è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da dire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più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55600" y="1415455"/>
            <a:ext cx="49657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Il 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“come”</a:t>
            </a:r>
            <a:r>
              <a:rPr lang="en-CA" sz="1403" dirty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 Bold Italic"/>
                <a:cs typeface="Times New Roman Bold Italic"/>
              </a:rPr>
              <a:t>nel</a:t>
            </a:r>
            <a:r>
              <a:rPr lang="en-CA" sz="1403" dirty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 Bold Italic"/>
                <a:cs typeface="Times New Roman Bold Italic"/>
              </a:rPr>
              <a:t>senso</a:t>
            </a:r>
            <a:r>
              <a:rPr lang="en-CA" sz="1403" dirty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 di 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“</a:t>
            </a: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qualità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”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44462" y="1885950"/>
            <a:ext cx="4681314" cy="615553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tabLst>
                <a:tab pos="2184400" algn="l"/>
              </a:tabLs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La  prima 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caratteristica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del “</a:t>
            </a:r>
            <a:r>
              <a:rPr lang="en-CA" sz="1403" dirty="0" smtClean="0">
                <a:solidFill>
                  <a:srgbClr val="000000"/>
                </a:solidFill>
                <a:latin typeface="Times New Roman Italic"/>
                <a:cs typeface="Times New Roman Italic"/>
              </a:rPr>
              <a:t>come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”  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si 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riferisce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alla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 </a:t>
            </a:r>
            <a:r>
              <a:rPr lang="en-CA" sz="1403" b="1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qualità</a:t>
            </a:r>
            <a:endParaRPr lang="en-CA" sz="1403" b="1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tabLst>
                <a:tab pos="2184400" algn="l"/>
              </a:tabLst>
              <a:defRPr/>
            </a:pP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esso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è 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prima di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tutto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un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dono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una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grazia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tabLst>
                <a:tab pos="2184400" algn="l"/>
              </a:tabLst>
              <a:defRPr/>
            </a:pPr>
            <a:endParaRPr lang="en-CA" sz="1403" b="1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55600" y="2544762"/>
            <a:ext cx="4681314" cy="1025922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si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rivolge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al Padre: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«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con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quale mi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hai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amato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sia</a:t>
            </a:r>
            <a:r>
              <a:rPr lang="en-CA" sz="1403" dirty="0" smtClean="0">
                <a:solidFill>
                  <a:srgbClr val="C00000"/>
                </a:solidFill>
                <a:latin typeface="Times New Roman"/>
                <a:cs typeface="Times New Roman"/>
              </a:rPr>
              <a:t> in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essi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ed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io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in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loro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»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(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Gv 17,26).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«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Come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Padre ha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amato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C00000"/>
                </a:solidFill>
                <a:latin typeface="Times New Roman"/>
                <a:cs typeface="Times New Roman"/>
              </a:rPr>
              <a:t>me </a:t>
            </a:r>
            <a:r>
              <a:rPr lang="en-CA" sz="1403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così</a:t>
            </a:r>
            <a:r>
              <a:rPr lang="en-CA" sz="1403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io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ho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amato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voi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»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(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Gv 13,34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)</a:t>
            </a:r>
            <a:r>
              <a:rPr lang="en-CA" sz="1403" dirty="0" smtClean="0">
                <a:solidFill>
                  <a:srgbClr val="000000"/>
                </a:solidFill>
                <a:latin typeface="Times New Roman Italic"/>
                <a:cs typeface="Times New Roman Italic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 Italic"/>
              <a:cs typeface="Times New Roman Ital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2"/>
          <p:cNvSpPr txBox="1"/>
          <p:nvPr/>
        </p:nvSpPr>
        <p:spPr>
          <a:xfrm>
            <a:off x="355600" y="342900"/>
            <a:ext cx="4753322" cy="1025922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È </a:t>
            </a:r>
            <a:r>
              <a:rPr lang="en-CA" sz="1403" dirty="0" err="1">
                <a:solidFill>
                  <a:srgbClr val="C00000"/>
                </a:solidFill>
                <a:latin typeface="Times New Roman"/>
                <a:cs typeface="Times New Roman"/>
              </a:rPr>
              <a:t>quindi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C00000"/>
                </a:solidFill>
                <a:latin typeface="Times New Roman Italic"/>
                <a:cs typeface="Times New Roman Italic"/>
              </a:rPr>
              <a:t>lo </a:t>
            </a:r>
            <a:r>
              <a:rPr lang="en-CA" sz="1403" dirty="0" err="1">
                <a:solidFill>
                  <a:srgbClr val="C00000"/>
                </a:solidFill>
                <a:latin typeface="Times New Roman Italic"/>
                <a:cs typeface="Times New Roman Italic"/>
              </a:rPr>
              <a:t>stesso</a:t>
            </a:r>
            <a:r>
              <a:rPr lang="en-CA" sz="1403" dirty="0">
                <a:solidFill>
                  <a:srgbClr val="C00000"/>
                </a:solidFill>
                <a:latin typeface="Times New Roman Italic"/>
                <a:cs typeface="Times New Roman Italic"/>
              </a:rPr>
              <a:t> Amore</a:t>
            </a:r>
            <a:r>
              <a:rPr lang="en-CA" sz="1403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con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quale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Padre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Figlio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ed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in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Lui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tutti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noi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lo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stesso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amore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«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stato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riversato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nostri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cuori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per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mezzo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Spirito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Santo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ci 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stato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»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 Italic"/>
              <a:cs typeface="Times New Roman Italic"/>
            </a:endParaRPr>
          </a:p>
          <a:p>
            <a:pPr algn="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(Rm 5,5).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438588"/>
            <a:ext cx="4754680" cy="615553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tabLst>
                <a:tab pos="1498600" algn="l"/>
              </a:tabLs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dunque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un amore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	</a:t>
            </a:r>
            <a:r>
              <a:rPr lang="en-CA" sz="1403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soprannaturale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.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	 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l’agape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proviene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da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tabLst>
                <a:tab pos="1498600" algn="l"/>
              </a:tabLs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fa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un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ed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un “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amante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”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5600" y="2095500"/>
            <a:ext cx="4753322" cy="615553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L’attività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dello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Spirito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Santo fa si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che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l’agape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ricevuta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endParaRPr lang="en-CA" sz="1403" b="1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diventi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l’atto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più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personale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del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credente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, </a:t>
            </a:r>
            <a:endParaRPr lang="en-CA" sz="1403" b="1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pur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rimanendo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quell’</a:t>
            </a:r>
            <a:r>
              <a:rPr lang="en-CA" sz="1403" b="1" i="1" dirty="0" err="1">
                <a:solidFill>
                  <a:srgbClr val="C00000"/>
                </a:solidFill>
                <a:latin typeface="Times New Roman"/>
                <a:cs typeface="Times New Roman"/>
              </a:rPr>
              <a:t>agape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che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ha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Dio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per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soggetto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.</a:t>
            </a:r>
            <a:endParaRPr lang="en-CA" sz="1403" b="1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44462" y="2844800"/>
            <a:ext cx="4836468" cy="615553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>
                <a:solidFill>
                  <a:srgbClr val="00B050"/>
                </a:solidFill>
                <a:latin typeface="Times New Roman"/>
                <a:cs typeface="Times New Roman"/>
              </a:rPr>
              <a:t>Dio</a:t>
            </a:r>
            <a:r>
              <a:rPr lang="en-CA" sz="1403" b="1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0B050"/>
                </a:solidFill>
                <a:latin typeface="Times New Roman"/>
                <a:cs typeface="Times New Roman"/>
              </a:rPr>
              <a:t>ama</a:t>
            </a:r>
            <a:r>
              <a:rPr lang="en-CA" sz="1403" b="1" dirty="0">
                <a:solidFill>
                  <a:srgbClr val="00B050"/>
                </a:solidFill>
                <a:latin typeface="Times New Roman"/>
                <a:cs typeface="Times New Roman"/>
              </a:rPr>
              <a:t> in </a:t>
            </a:r>
            <a:r>
              <a:rPr lang="en-CA" sz="1403" b="1" dirty="0" err="1">
                <a:solidFill>
                  <a:srgbClr val="00B050"/>
                </a:solidFill>
                <a:latin typeface="Times New Roman"/>
                <a:cs typeface="Times New Roman"/>
              </a:rPr>
              <a:t>colui</a:t>
            </a:r>
            <a:r>
              <a:rPr lang="en-CA" sz="1403" b="1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0B050"/>
                </a:solidFill>
                <a:latin typeface="Times New Roman"/>
                <a:cs typeface="Times New Roman"/>
              </a:rPr>
              <a:t>che</a:t>
            </a:r>
            <a:r>
              <a:rPr lang="en-CA" sz="1403" b="1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0B050"/>
                </a:solidFill>
                <a:latin typeface="Times New Roman"/>
                <a:cs typeface="Times New Roman"/>
              </a:rPr>
              <a:t>ama</a:t>
            </a:r>
            <a:r>
              <a:rPr lang="en-CA" sz="1403" b="1" dirty="0">
                <a:solidFill>
                  <a:srgbClr val="00B050"/>
                </a:solidFill>
                <a:latin typeface="Times New Roman"/>
                <a:cs typeface="Times New Roman"/>
              </a:rPr>
              <a:t> con </a:t>
            </a:r>
            <a:r>
              <a:rPr lang="en-CA" sz="1403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la </a:t>
            </a:r>
            <a:r>
              <a:rPr lang="en-CA" sz="1403" b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Sua</a:t>
            </a:r>
            <a:r>
              <a:rPr lang="en-CA" sz="1403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en-CA" sz="1403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agape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Ogni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discepolo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ha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dunque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in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sé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un’energia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immensa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un’infinita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capacità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amare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può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farsi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canale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questo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Amore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208732" y="198974"/>
            <a:ext cx="5040560" cy="615553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Tutto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parte da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Lui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: «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Noi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amiamo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perché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Egli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ci ha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amati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per primo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» 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"/>
              </a:rPr>
              <a:t>(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 Italic"/>
              </a:rPr>
              <a:t>1Gv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"/>
              </a:rPr>
              <a:t> 4,19)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quindi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anche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per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noi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tutto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parte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dalla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fede</a:t>
            </a:r>
            <a:r>
              <a:rPr lang="en-CA" sz="1403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dall’amore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per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Lui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dalla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fiducia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Padre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08732" y="949846"/>
            <a:ext cx="5040560" cy="1231106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2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Come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riflesso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paterno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di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Dio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, la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carità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è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donazione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Il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donare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atto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uscita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sé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nell’altro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2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Per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questo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,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ricevuto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il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Suo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 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amore,  </a:t>
            </a:r>
            <a:endParaRPr lang="en-CA" sz="1403" b="1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2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il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credente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deve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 </a:t>
            </a:r>
            <a:r>
              <a:rPr lang="en-CA" sz="1403" b="1" dirty="0" err="1">
                <a:solidFill>
                  <a:srgbClr val="FF0000"/>
                </a:solidFill>
                <a:latin typeface="Times New Roman"/>
                <a:cs typeface="Times New Roman"/>
              </a:rPr>
              <a:t>subito</a:t>
            </a:r>
            <a:r>
              <a:rPr lang="en-CA" sz="1403" b="1" dirty="0">
                <a:solidFill>
                  <a:srgbClr val="FF0000"/>
                </a:solidFill>
                <a:latin typeface="Times New Roman"/>
                <a:cs typeface="Times New Roman"/>
              </a:rPr>
              <a:t>  </a:t>
            </a:r>
            <a:r>
              <a:rPr lang="en-CA" sz="1403" b="1" dirty="0" err="1">
                <a:solidFill>
                  <a:srgbClr val="FF0000"/>
                </a:solidFill>
                <a:latin typeface="Times New Roman"/>
                <a:cs typeface="Times New Roman"/>
              </a:rPr>
              <a:t>guardare</a:t>
            </a:r>
            <a:r>
              <a:rPr lang="en-CA" sz="1403" b="1" dirty="0">
                <a:solidFill>
                  <a:srgbClr val="FF0000"/>
                </a:solidFill>
                <a:latin typeface="Times New Roman"/>
                <a:cs typeface="Times New Roman"/>
              </a:rPr>
              <a:t>  al  </a:t>
            </a:r>
            <a:r>
              <a:rPr lang="en-CA" sz="1403" b="1" dirty="0" err="1">
                <a:solidFill>
                  <a:srgbClr val="FF0000"/>
                </a:solidFill>
                <a:latin typeface="Times New Roman"/>
                <a:cs typeface="Times New Roman"/>
              </a:rPr>
              <a:t>prossimo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. </a:t>
            </a:r>
          </a:p>
          <a:p>
            <a:pPr algn="ctr" fontAlgn="auto">
              <a:lnSpc>
                <a:spcPts val="162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L’agape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divina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non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ripiega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su se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stessa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, </a:t>
            </a:r>
            <a:endParaRPr lang="en-CA" sz="1403" b="1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2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ma </a:t>
            </a:r>
            <a:r>
              <a:rPr lang="en-CA" sz="1403" b="1" dirty="0">
                <a:solidFill>
                  <a:srgbClr val="FF0000"/>
                </a:solidFill>
                <a:latin typeface="Times New Roman"/>
                <a:cs typeface="Times New Roman"/>
              </a:rPr>
              <a:t>ha </a:t>
            </a:r>
            <a:r>
              <a:rPr lang="en-CA" sz="1403" b="1" dirty="0" err="1">
                <a:solidFill>
                  <a:srgbClr val="FF0000"/>
                </a:solidFill>
                <a:latin typeface="Times New Roman"/>
                <a:cs typeface="Times New Roman"/>
              </a:rPr>
              <a:t>bisogno</a:t>
            </a:r>
            <a:r>
              <a:rPr lang="en-CA" sz="1403" b="1" dirty="0">
                <a:solidFill>
                  <a:srgbClr val="FF0000"/>
                </a:solidFill>
                <a:latin typeface="Times New Roman"/>
                <a:cs typeface="Times New Roman"/>
              </a:rPr>
              <a:t> di </a:t>
            </a:r>
            <a:r>
              <a:rPr lang="en-CA" sz="1403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diffondersi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nella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comunità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e verso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tutti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.</a:t>
            </a:r>
            <a:endParaRPr lang="en-CA" sz="1403" b="1" dirty="0">
              <a:solidFill>
                <a:srgbClr val="0707F3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08732" y="2387600"/>
            <a:ext cx="5112568" cy="1025922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partecipa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stesso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Amore: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divino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ed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umano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essendo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Egli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uomo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Il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suo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Amore è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“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divino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”,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perché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ci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ha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dato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possibilità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“come”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ed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è “</a:t>
            </a:r>
            <a:r>
              <a:rPr lang="en-CA" sz="1403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umano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”,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perché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vero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uomo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29792" y="188274"/>
            <a:ext cx="4965700" cy="1025922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Il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amore assume in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sé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ed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eleva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tutti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gli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autentici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amori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ed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affetti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umani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fraterno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nuziale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quello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genitori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figli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l’amicizia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per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proprio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popolo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29793" y="1319934"/>
            <a:ext cx="4991507" cy="1025922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Per la sequela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anche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questi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amori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vanno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a volte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posposti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(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anche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lasciati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).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Per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dialettica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spesso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si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ritrovano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nuovi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più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ricchi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più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pieni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pienezza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trinitario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29792" y="2394744"/>
            <a:ext cx="4991507" cy="1231106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Una </a:t>
            </a:r>
            <a:r>
              <a:rPr lang="en-CA" sz="1403" dirty="0" err="1">
                <a:solidFill>
                  <a:srgbClr val="FF0000"/>
                </a:solidFill>
                <a:latin typeface="Times New Roman Italic"/>
                <a:cs typeface="Times New Roman Italic"/>
              </a:rPr>
              <a:t>qualità</a:t>
            </a:r>
            <a:r>
              <a:rPr lang="en-CA" sz="1403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particolarmente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importante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questo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Amore: </a:t>
            </a: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esso</a:t>
            </a:r>
            <a:r>
              <a:rPr lang="en-CA" sz="1403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>
                <a:solidFill>
                  <a:srgbClr val="FF0000"/>
                </a:solidFill>
                <a:latin typeface="Times New Roman"/>
                <a:cs typeface="Times New Roman"/>
              </a:rPr>
              <a:t>non è solo un </a:t>
            </a:r>
            <a:r>
              <a:rPr lang="en-CA" sz="1403" b="1" dirty="0" err="1">
                <a:solidFill>
                  <a:srgbClr val="FF0000"/>
                </a:solidFill>
                <a:latin typeface="Times New Roman"/>
                <a:cs typeface="Times New Roman"/>
              </a:rPr>
              <a:t>fatto</a:t>
            </a:r>
            <a:r>
              <a:rPr lang="en-CA" sz="1403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FF0000"/>
                </a:solidFill>
                <a:latin typeface="Times New Roman"/>
                <a:cs typeface="Times New Roman"/>
              </a:rPr>
              <a:t>intenzionale</a:t>
            </a:r>
            <a:r>
              <a:rPr lang="en-CA" sz="1403" b="1" dirty="0">
                <a:solidFill>
                  <a:srgbClr val="FF0000"/>
                </a:solidFill>
                <a:latin typeface="Times New Roman"/>
                <a:cs typeface="Times New Roman"/>
              </a:rPr>
              <a:t>, o di </a:t>
            </a:r>
            <a:r>
              <a:rPr lang="en-CA" sz="1403" b="1" dirty="0" err="1">
                <a:solidFill>
                  <a:srgbClr val="FF0000"/>
                </a:solidFill>
                <a:latin typeface="Times New Roman"/>
                <a:cs typeface="Times New Roman"/>
              </a:rPr>
              <a:t>volontà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ma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anche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una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realtà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ontologica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,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realtà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che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fonda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l’essere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. </a:t>
            </a:r>
            <a:endParaRPr lang="en-CA" sz="1403" b="1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Non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amare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significa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diminuire</a:t>
            </a: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realtà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dell’essere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in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sé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Mettersi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totalmente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fuori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o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contro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significa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mettersi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fuori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dall’essere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…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39572" y="241300"/>
            <a:ext cx="4965700" cy="2667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Il 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“come”</a:t>
            </a:r>
            <a:r>
              <a:rPr lang="en-CA" sz="1403" dirty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 Bold Italic"/>
                <a:cs typeface="Times New Roman Bold Italic"/>
              </a:rPr>
              <a:t>nel</a:t>
            </a:r>
            <a:r>
              <a:rPr lang="en-CA" sz="1403" dirty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 Bold Italic"/>
                <a:cs typeface="Times New Roman Bold Italic"/>
              </a:rPr>
              <a:t>senso</a:t>
            </a:r>
            <a:r>
              <a:rPr lang="en-CA" sz="1403" dirty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 di 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“</a:t>
            </a: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misura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” (</a:t>
            </a: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quantità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)</a:t>
            </a: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39572" y="589806"/>
            <a:ext cx="4825330" cy="1436291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L’agire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parola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particolare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passione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morte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in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croce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rivelano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amore per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Padre e per gli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uomini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chiede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discepoli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imitarlo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proprio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vivere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 Italic"/>
                <a:cs typeface="Times New Roman Italic"/>
              </a:rPr>
              <a:t>lo </a:t>
            </a:r>
            <a:r>
              <a:rPr lang="en-CA" sz="1403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stesso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 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con la </a:t>
            </a:r>
            <a:r>
              <a:rPr lang="en-CA" sz="1403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stessa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 Italic"/>
                <a:cs typeface="Times New Roman Italic"/>
              </a:rPr>
              <a:t>misura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(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Gv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15,12).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39572" y="2078261"/>
            <a:ext cx="4825330" cy="1641475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«Da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questo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abbiamo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conosciuto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Egli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ha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vita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per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noi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;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quindi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anche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noi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dobbiamo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dare la vita per 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fratelli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» </a:t>
            </a:r>
          </a:p>
          <a:p>
            <a:pPr algn="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+mj-lt"/>
                <a:cs typeface="Times New Roman"/>
              </a:rPr>
              <a:t>(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 Italic"/>
              </a:rPr>
              <a:t>1Gv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"/>
              </a:rPr>
              <a:t> 3,16). </a:t>
            </a:r>
            <a:endParaRPr lang="en-CA" sz="1403" dirty="0" smtClean="0">
              <a:solidFill>
                <a:srgbClr val="000000"/>
              </a:solidFill>
              <a:latin typeface="+mj-lt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«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Ma se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ha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ricchezze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questo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mondo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vedendo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fratello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in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necessità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gli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chiude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proprio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cuore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come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dimora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in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lui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?»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+mj-lt"/>
                <a:cs typeface="Times New Roman"/>
              </a:rPr>
              <a:t>(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 Italic"/>
              </a:rPr>
              <a:t>1Gv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"/>
              </a:rPr>
              <a:t> 3,17</a:t>
            </a:r>
            <a:r>
              <a:rPr lang="en-CA" sz="1403" dirty="0" smtClean="0">
                <a:solidFill>
                  <a:srgbClr val="000000"/>
                </a:solidFill>
                <a:latin typeface="+mj-lt"/>
                <a:cs typeface="Times New Roman"/>
              </a:rPr>
              <a:t>).</a:t>
            </a:r>
            <a:endParaRPr lang="en-CA" sz="1403" dirty="0">
              <a:solidFill>
                <a:srgbClr val="000000"/>
              </a:solidFill>
              <a:latin typeface="+mj-lt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342900"/>
            <a:ext cx="4753322" cy="820738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Siamo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dunque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debitori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a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Lui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della vita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;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possiamo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u="sng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restituirgliela</a:t>
            </a:r>
            <a:r>
              <a:rPr lang="en-CA" sz="1403" b="1" u="sng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u="sng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dandola</a:t>
            </a:r>
            <a:r>
              <a:rPr lang="en-CA" sz="1403" b="1" u="sng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fratelli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;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magari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non con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sangue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ma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con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concreto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in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piccole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grandi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cose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1425972"/>
            <a:ext cx="4753322" cy="205184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Il 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“come”</a:t>
            </a:r>
            <a:r>
              <a:rPr lang="en-CA" sz="1403" dirty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 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non </a:t>
            </a: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individualista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 -</a:t>
            </a:r>
            <a:r>
              <a:rPr lang="en-CA" sz="1403" dirty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 Bold Italic"/>
                <a:cs typeface="Times New Roman Bold Italic"/>
              </a:rPr>
              <a:t>relativo</a:t>
            </a:r>
            <a:r>
              <a:rPr lang="en-CA" sz="1403" dirty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 Bold Italic"/>
                <a:cs typeface="Times New Roman Bold Italic"/>
              </a:rPr>
              <a:t>alla</a:t>
            </a:r>
            <a:r>
              <a:rPr lang="en-CA" sz="1403" dirty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 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“</a:t>
            </a: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reciprocità</a:t>
            </a:r>
            <a:r>
              <a:rPr lang="en-CA" sz="1413" b="1" dirty="0" smtClean="0">
                <a:solidFill>
                  <a:srgbClr val="000000"/>
                </a:solidFill>
                <a:latin typeface="Times New Roman Bold"/>
                <a:cs typeface="Times New Roman Bold"/>
              </a:rPr>
              <a:t>”</a:t>
            </a:r>
            <a:endParaRPr lang="en-CA" sz="1413" b="1" dirty="0">
              <a:solidFill>
                <a:srgbClr val="000000"/>
              </a:solidFill>
              <a:latin typeface="Times New Roman Bold"/>
              <a:cs typeface="Times New Roman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84386" y="1813942"/>
            <a:ext cx="4824536" cy="1846659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maggior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parte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concezioni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teologiche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</a:p>
          <a:p>
            <a:pPr algn="ctr"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anche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quella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cristiana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sono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state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finora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prettamente</a:t>
            </a:r>
            <a:r>
              <a:rPr lang="en-CA" sz="1403" b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individuale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Secondo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il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rapporto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col Padre è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tuttavia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“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collettivo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”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Per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questo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anche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il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suo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comandamento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è “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collettivo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”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Impegna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non solo 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per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l’altro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ma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anche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con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l’altro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per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essere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insieme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“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cosa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sola” </a:t>
            </a:r>
            <a:r>
              <a:rPr lang="en-CA" sz="140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(Gv 17).</a:t>
            </a:r>
          </a:p>
          <a:p>
            <a:pPr fontAlgn="auto">
              <a:lnSpc>
                <a:spcPts val="162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6107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"/>
          <p:cNvSpPr txBox="1"/>
          <p:nvPr/>
        </p:nvSpPr>
        <p:spPr>
          <a:xfrm>
            <a:off x="355600" y="157724"/>
            <a:ext cx="4897338" cy="1231106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dare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suo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comando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non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invita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tanto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ad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amare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prossimo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come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era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nell’Antico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Testamento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(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senza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escluderlo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),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ma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punta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alla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pienezza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endParaRPr lang="en-CA" sz="1403" b="1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che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si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raggiunge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nella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reciprocità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8192" y="1441849"/>
            <a:ext cx="4894746" cy="1025922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tra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i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cristiani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se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non 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reciproco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non è </a:t>
            </a:r>
            <a:r>
              <a:rPr lang="en-CA" sz="140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perfetto</a:t>
            </a:r>
            <a:r>
              <a:rPr lang="en-CA" sz="140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CA" sz="140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1Gv 4,12).</a:t>
            </a:r>
          </a:p>
          <a:p>
            <a:pPr algn="ctr"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scambievole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è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perfezione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(</a:t>
            </a:r>
            <a:r>
              <a:rPr lang="en-CA" sz="1403" i="1" dirty="0">
                <a:solidFill>
                  <a:srgbClr val="C00000"/>
                </a:solidFill>
                <a:latin typeface="Times New Roman Italic"/>
                <a:cs typeface="Times New Roman Italic"/>
              </a:rPr>
              <a:t>perfecta caritas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).</a:t>
            </a:r>
          </a:p>
          <a:p>
            <a:pPr algn="ctr"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rivolto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per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natura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tende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sempre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reciprocità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all’unità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2501251"/>
            <a:ext cx="4897338" cy="1231106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Vedendo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b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stesso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come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presente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soggetto</a:t>
            </a:r>
            <a:r>
              <a:rPr lang="en-CA" sz="1403" b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00000"/>
                </a:solidFill>
                <a:latin typeface="Times New Roman"/>
                <a:cs typeface="Times New Roman"/>
              </a:rPr>
              <a:t>amato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l’amore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non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pretende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nulla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cambio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ma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contiene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in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sé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proprio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per amore,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il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desiderio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che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l’altro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, prima 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o poi, </a:t>
            </a:r>
            <a:endParaRPr lang="en-CA" sz="1403" b="1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possa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essere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“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travolto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”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nel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vortice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endParaRPr lang="en-CA" sz="1403" b="1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algn="ctr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trinitario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.</a:t>
            </a:r>
            <a:endParaRPr lang="en-CA" sz="1403" b="1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07F3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55600" y="228922"/>
            <a:ext cx="4965700" cy="228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306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1Gv 2,7-8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</a:p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5600" y="520700"/>
            <a:ext cx="4602222" cy="192360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Carissimi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scrivendo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non vi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propongo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un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comandamento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nuovo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Ma un </a:t>
            </a:r>
            <a:r>
              <a:rPr lang="en-CA" sz="1500" b="1" dirty="0" err="1">
                <a:solidFill>
                  <a:srgbClr val="FF0000"/>
                </a:solidFill>
                <a:latin typeface="Times New Roman"/>
                <a:cs typeface="Times New Roman"/>
              </a:rPr>
              <a:t>comandamento</a:t>
            </a:r>
            <a:r>
              <a:rPr lang="en-CA" sz="15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500" b="1" dirty="0" err="1">
                <a:solidFill>
                  <a:srgbClr val="FF0000"/>
                </a:solidFill>
                <a:latin typeface="Times New Roman"/>
                <a:cs typeface="Times New Roman"/>
              </a:rPr>
              <a:t>antico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voi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avevate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fin dal principio.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Il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comandamento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antico </a:t>
            </a:r>
            <a:endParaRPr lang="pl-PL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5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è </a:t>
            </a:r>
            <a:r>
              <a:rPr lang="en-CA" sz="1500" dirty="0">
                <a:solidFill>
                  <a:srgbClr val="FF0000"/>
                </a:solidFill>
                <a:latin typeface="Times New Roman"/>
                <a:cs typeface="Times New Roman"/>
              </a:rPr>
              <a:t>la </a:t>
            </a:r>
            <a:r>
              <a:rPr lang="en-CA" sz="1500" dirty="0" err="1">
                <a:solidFill>
                  <a:srgbClr val="FF0000"/>
                </a:solidFill>
                <a:latin typeface="Times New Roman"/>
                <a:cs typeface="Times New Roman"/>
              </a:rPr>
              <a:t>parola</a:t>
            </a:r>
            <a:r>
              <a:rPr lang="en-CA" sz="15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500" dirty="0" err="1">
                <a:solidFill>
                  <a:srgbClr val="FF0000"/>
                </a:solidFill>
                <a:latin typeface="Times New Roman"/>
                <a:cs typeface="Times New Roman"/>
              </a:rPr>
              <a:t>che</a:t>
            </a:r>
            <a:r>
              <a:rPr lang="en-CA" sz="15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500" dirty="0" err="1">
                <a:solidFill>
                  <a:srgbClr val="FF0000"/>
                </a:solidFill>
                <a:latin typeface="Times New Roman"/>
                <a:cs typeface="Times New Roman"/>
              </a:rPr>
              <a:t>voi</a:t>
            </a:r>
            <a:r>
              <a:rPr lang="en-CA" sz="15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500" dirty="0" err="1">
                <a:solidFill>
                  <a:srgbClr val="FF0000"/>
                </a:solidFill>
                <a:latin typeface="Times New Roman"/>
                <a:cs typeface="Times New Roman"/>
              </a:rPr>
              <a:t>avete</a:t>
            </a:r>
            <a:r>
              <a:rPr lang="en-CA" sz="15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500" dirty="0" err="1">
                <a:solidFill>
                  <a:srgbClr val="FF0000"/>
                </a:solidFill>
                <a:latin typeface="Times New Roman"/>
                <a:cs typeface="Times New Roman"/>
              </a:rPr>
              <a:t>ascoltata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Tuttavia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500" dirty="0">
                <a:solidFill>
                  <a:srgbClr val="0707F3"/>
                </a:solidFill>
                <a:latin typeface="Times New Roman"/>
                <a:cs typeface="Times New Roman"/>
              </a:rPr>
              <a:t>è </a:t>
            </a:r>
            <a:r>
              <a:rPr lang="en-CA" sz="1500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anche</a:t>
            </a:r>
            <a:r>
              <a:rPr lang="en-CA" sz="1500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500" dirty="0">
                <a:solidFill>
                  <a:srgbClr val="0707F3"/>
                </a:solidFill>
                <a:latin typeface="Times New Roman"/>
                <a:cs typeface="Times New Roman"/>
              </a:rPr>
              <a:t>un </a:t>
            </a:r>
            <a:r>
              <a:rPr lang="en-CA" sz="1500" dirty="0" err="1">
                <a:solidFill>
                  <a:srgbClr val="0707F3"/>
                </a:solidFill>
                <a:latin typeface="Times New Roman"/>
                <a:cs typeface="Times New Roman"/>
              </a:rPr>
              <a:t>comandamento</a:t>
            </a:r>
            <a:r>
              <a:rPr lang="en-CA" sz="1500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500" dirty="0" err="1">
                <a:solidFill>
                  <a:srgbClr val="0707F3"/>
                </a:solidFill>
                <a:latin typeface="Times New Roman"/>
                <a:cs typeface="Times New Roman"/>
              </a:rPr>
              <a:t>nuovo</a:t>
            </a:r>
            <a:r>
              <a:rPr lang="en-CA" sz="1500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endParaRPr lang="pl-PL" sz="1500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vi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propongo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scrivendovi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Ciò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vero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in </a:t>
            </a:r>
            <a:r>
              <a:rPr lang="pl-PL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L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ui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e in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voi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pl-PL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poiché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le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tenebre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ormai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passano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già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risplende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vera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luce.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2496602"/>
            <a:ext cx="4965700" cy="228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306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2Gv 1,5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</a:p>
          <a:p>
            <a:pPr fontAlgn="auto">
              <a:lnSpc>
                <a:spcPts val="1495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6394" y="2779753"/>
            <a:ext cx="4601428" cy="96180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Ed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ora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Signora, </a:t>
            </a:r>
            <a:endParaRPr lang="pl-PL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scrivendoti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non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già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per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darti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un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comandamento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nuovo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pl-PL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poiché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lo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possedevamo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già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fin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dall’inizio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pl-PL" sz="1296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io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ti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chiedo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296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amarci</a:t>
            </a:r>
            <a:r>
              <a:rPr lang="pl-PL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296" dirty="0" smtClean="0">
                <a:solidFill>
                  <a:srgbClr val="000000"/>
                </a:solidFill>
                <a:latin typeface="Times New Roman"/>
                <a:cs typeface="Times New Roman"/>
              </a:rPr>
              <a:t>gli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uni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 e gli </a:t>
            </a:r>
            <a:r>
              <a:rPr lang="en-CA" sz="1296" dirty="0" err="1">
                <a:solidFill>
                  <a:srgbClr val="000000"/>
                </a:solidFill>
                <a:latin typeface="Times New Roman"/>
                <a:cs typeface="Times New Roman"/>
              </a:rPr>
              <a:t>altri</a:t>
            </a:r>
            <a:r>
              <a:rPr lang="en-CA" sz="1296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296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355600" y="342900"/>
            <a:ext cx="4564391" cy="1025922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Gli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scritti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giovannei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contengono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una</a:t>
            </a:r>
            <a:r>
              <a:rPr lang="en-CA" sz="1403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FF0000"/>
                </a:solidFill>
                <a:latin typeface="Times New Roman"/>
                <a:cs typeface="Times New Roman"/>
              </a:rPr>
              <a:t>teologia </a:t>
            </a:r>
            <a:r>
              <a:rPr lang="en-CA" sz="1403" dirty="0" err="1">
                <a:solidFill>
                  <a:srgbClr val="FF0000"/>
                </a:solidFill>
                <a:latin typeface="Times New Roman"/>
                <a:cs typeface="Times New Roman"/>
              </a:rPr>
              <a:t>loro</a:t>
            </a:r>
            <a:r>
              <a:rPr lang="en-CA" sz="1403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FF0000"/>
                </a:solidFill>
                <a:latin typeface="Times New Roman"/>
                <a:cs typeface="Times New Roman"/>
              </a:rPr>
              <a:t>particolare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403" b="1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fortemente</a:t>
            </a: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cristologica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L’appello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i="1" dirty="0">
                <a:solidFill>
                  <a:srgbClr val="FF0000"/>
                </a:solidFill>
                <a:latin typeface="Times New Roman Italic"/>
                <a:cs typeface="Times New Roman Italic"/>
              </a:rPr>
              <a:t>sequela</a:t>
            </a:r>
            <a:r>
              <a:rPr lang="en-CA" sz="1403" dirty="0">
                <a:latin typeface="Times New Roman"/>
                <a:cs typeface="Times New Roman"/>
              </a:rPr>
              <a:t> </a:t>
            </a:r>
            <a:r>
              <a:rPr lang="en-CA" sz="1403" dirty="0" smtClean="0">
                <a:latin typeface="Times New Roman"/>
                <a:cs typeface="Times New Roman"/>
              </a:rPr>
              <a:t>di </a:t>
            </a:r>
            <a:r>
              <a:rPr lang="en-CA" sz="1403" dirty="0" err="1" smtClean="0">
                <a:latin typeface="Times New Roman"/>
                <a:cs typeface="Times New Roman"/>
              </a:rPr>
              <a:t>Gesù</a:t>
            </a:r>
            <a:endParaRPr lang="pl-PL" sz="1403" dirty="0" smtClean="0"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scaturisce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immediatamente</a:t>
            </a:r>
            <a:r>
              <a:rPr lang="en-CA" sz="1403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pl-PL" sz="1403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dalla</a:t>
            </a:r>
            <a:r>
              <a:rPr lang="en-CA" sz="1403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FF0000"/>
                </a:solidFill>
                <a:latin typeface="Times New Roman"/>
                <a:cs typeface="Times New Roman"/>
              </a:rPr>
              <a:t>«</a:t>
            </a:r>
            <a:r>
              <a:rPr lang="en-CA" sz="1403" dirty="0" err="1">
                <a:solidFill>
                  <a:srgbClr val="FF0000"/>
                </a:solidFill>
                <a:latin typeface="Times New Roman"/>
                <a:cs typeface="Times New Roman"/>
              </a:rPr>
              <a:t>parola</a:t>
            </a:r>
            <a:r>
              <a:rPr lang="en-CA" sz="1403" dirty="0">
                <a:solidFill>
                  <a:srgbClr val="FF0000"/>
                </a:solidFill>
                <a:latin typeface="Times New Roman"/>
                <a:cs typeface="Times New Roman"/>
              </a:rPr>
              <a:t> della vita»</a:t>
            </a:r>
            <a:r>
              <a:rPr lang="en-CA" sz="1403" dirty="0">
                <a:solidFill>
                  <a:srgbClr val="FF0000"/>
                </a:solidFill>
                <a:latin typeface="+mn-lt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+mn-lt"/>
                <a:cs typeface="Times New Roman"/>
              </a:rPr>
              <a:t>(</a:t>
            </a:r>
            <a:r>
              <a:rPr lang="en-CA" sz="1403" dirty="0">
                <a:solidFill>
                  <a:srgbClr val="000000"/>
                </a:solidFill>
                <a:latin typeface="+mn-lt"/>
                <a:cs typeface="Times New Roman Italic"/>
              </a:rPr>
              <a:t>1Gv </a:t>
            </a:r>
            <a:r>
              <a:rPr lang="en-CA" sz="1403" dirty="0" smtClean="0">
                <a:solidFill>
                  <a:srgbClr val="000000"/>
                </a:solidFill>
                <a:latin typeface="+mn-lt"/>
                <a:cs typeface="Times New Roman"/>
              </a:rPr>
              <a:t>1,1)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dall’autorivelazione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del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figlio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"/>
              </a:rPr>
              <a:t>(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 Italic"/>
              </a:rPr>
              <a:t>Gv </a:t>
            </a:r>
            <a:r>
              <a:rPr lang="en-CA" sz="1403" dirty="0">
                <a:solidFill>
                  <a:srgbClr val="000000"/>
                </a:solidFill>
                <a:latin typeface="+mj-lt"/>
                <a:cs typeface="Times New Roman"/>
              </a:rPr>
              <a:t>1,18</a:t>
            </a:r>
            <a:r>
              <a:rPr lang="en-CA" sz="1403" dirty="0" smtClean="0">
                <a:solidFill>
                  <a:srgbClr val="000000"/>
                </a:solidFill>
                <a:latin typeface="+mj-lt"/>
                <a:cs typeface="Times New Roman"/>
              </a:rPr>
              <a:t>).</a:t>
            </a:r>
            <a:endParaRPr lang="en-CA" sz="1403" dirty="0">
              <a:solidFill>
                <a:srgbClr val="000000"/>
              </a:solidFill>
              <a:latin typeface="+mj-lt"/>
              <a:cs typeface="Times New Roman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72418" y="1669926"/>
            <a:ext cx="4176464" cy="1641475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i="1" dirty="0" err="1">
                <a:solidFill>
                  <a:srgbClr val="FF0000"/>
                </a:solidFill>
                <a:latin typeface="+mn-lt"/>
                <a:cs typeface="Times New Roman"/>
              </a:rPr>
              <a:t>sequela</a:t>
            </a:r>
            <a:r>
              <a:rPr lang="en-CA" sz="1403" i="1" dirty="0">
                <a:solidFill>
                  <a:srgbClr val="FF0000"/>
                </a:solidFill>
                <a:latin typeface="+mn-lt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appare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come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una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ovvia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conseguenza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endParaRPr lang="en-CA" sz="1403" b="1" dirty="0" smtClean="0">
              <a:solidFill>
                <a:srgbClr val="0707F3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u="sng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nell’ascolto</a:t>
            </a:r>
            <a:r>
              <a:rPr lang="en-CA" sz="1403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 della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parola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dell’inviato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Chi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mondo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tenebre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ha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inteso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questa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chiamata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non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può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reagire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con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“</a:t>
            </a:r>
            <a:r>
              <a:rPr lang="en-CA" sz="1403" b="1" dirty="0">
                <a:solidFill>
                  <a:srgbClr val="FF0000"/>
                </a:solidFill>
                <a:latin typeface="Times New Roman"/>
                <a:cs typeface="Times New Roman"/>
              </a:rPr>
              <a:t>la </a:t>
            </a:r>
            <a:r>
              <a:rPr lang="en-CA" sz="1403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risposta</a:t>
            </a:r>
            <a:r>
              <a:rPr lang="pl-PL" sz="1403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della </a:t>
            </a:r>
            <a:r>
              <a:rPr lang="en-CA" sz="1403" b="1" dirty="0" err="1">
                <a:solidFill>
                  <a:srgbClr val="FF0000"/>
                </a:solidFill>
                <a:latin typeface="Times New Roman"/>
                <a:cs typeface="Times New Roman"/>
              </a:rPr>
              <a:t>fede</a:t>
            </a:r>
            <a:r>
              <a:rPr lang="en-CA" sz="1403" b="1" dirty="0">
                <a:solidFill>
                  <a:srgbClr val="FF0000"/>
                </a:solidFill>
                <a:latin typeface="Times New Roman"/>
                <a:cs typeface="Times New Roman"/>
              </a:rPr>
              <a:t> e </a:t>
            </a:r>
            <a:r>
              <a:rPr lang="en-CA" sz="1403" b="1" dirty="0" err="1">
                <a:solidFill>
                  <a:srgbClr val="FF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”.</a:t>
            </a:r>
          </a:p>
          <a:p>
            <a:pPr fontAlgn="auto">
              <a:lnSpc>
                <a:spcPts val="163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2"/>
          <p:cNvSpPr txBox="1"/>
          <p:nvPr/>
        </p:nvSpPr>
        <p:spPr>
          <a:xfrm>
            <a:off x="355600" y="342900"/>
            <a:ext cx="4738477" cy="410369"/>
          </a:xfrm>
          <a:prstGeom prst="rect">
            <a:avLst/>
          </a:prstGeom>
          <a:solidFill>
            <a:schemeClr val="bg2"/>
          </a:soli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Gv 13-21: </a:t>
            </a: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dalla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 </a:t>
            </a: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fede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 (</a:t>
            </a:r>
            <a:r>
              <a:rPr lang="en-CA" sz="1403" b="1" i="1" dirty="0" err="1" smtClean="0">
                <a:solidFill>
                  <a:srgbClr val="FF0000"/>
                </a:solidFill>
                <a:latin typeface="Times New Roman Bold Italic"/>
                <a:cs typeface="Times New Roman Bold Italic"/>
              </a:rPr>
              <a:t>pistis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) </a:t>
            </a: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all’amore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 (</a:t>
            </a:r>
            <a:r>
              <a:rPr lang="en-CA" sz="1403" b="1" i="1" dirty="0">
                <a:solidFill>
                  <a:srgbClr val="FF0000"/>
                </a:solidFill>
                <a:latin typeface="Times New Roman Bold Italic"/>
                <a:cs typeface="Times New Roman Bold Italic"/>
              </a:rPr>
              <a:t>agape</a:t>
            </a:r>
            <a:r>
              <a:rPr lang="en-CA" sz="1413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) e </a:t>
            </a:r>
            <a:r>
              <a:rPr lang="en-CA" sz="1413" b="1" dirty="0" err="1">
                <a:solidFill>
                  <a:srgbClr val="000000"/>
                </a:solidFill>
                <a:latin typeface="Times New Roman Bold"/>
                <a:cs typeface="Times New Roman Bold"/>
              </a:rPr>
              <a:t>all’unità</a:t>
            </a:r>
            <a:endParaRPr lang="en-CA" sz="1413" b="1" dirty="0">
              <a:solidFill>
                <a:srgbClr val="000000"/>
              </a:solidFill>
              <a:latin typeface="Times New Roman Bold"/>
              <a:cs typeface="Times New Roman Bold"/>
            </a:endParaRPr>
          </a:p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CA" sz="1403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6393" y="780677"/>
            <a:ext cx="4896545" cy="820738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prima parte del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Vangelo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(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capp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1-12,</a:t>
            </a:r>
            <a:r>
              <a:rPr lang="en-CA" sz="1403" dirty="0">
                <a:solidFill>
                  <a:srgbClr val="000000"/>
                </a:solidFill>
                <a:latin typeface="Times New Roman Italic"/>
                <a:cs typeface="Times New Roman Italic"/>
              </a:rPr>
              <a:t> </a:t>
            </a:r>
            <a:r>
              <a:rPr lang="en-CA" sz="1400" dirty="0" err="1">
                <a:solidFill>
                  <a:srgbClr val="0707F3"/>
                </a:solidFill>
                <a:latin typeface="Times New Roman Italic"/>
                <a:cs typeface="Times New Roman Italic"/>
              </a:rPr>
              <a:t>il</a:t>
            </a:r>
            <a:r>
              <a:rPr lang="en-CA" sz="1400" dirty="0">
                <a:solidFill>
                  <a:srgbClr val="0707F3"/>
                </a:solidFill>
                <a:latin typeface="Times New Roman Italic"/>
                <a:cs typeface="Times New Roman Italic"/>
              </a:rPr>
              <a:t> </a:t>
            </a:r>
            <a:r>
              <a:rPr lang="en-CA" sz="1400" dirty="0" err="1">
                <a:solidFill>
                  <a:srgbClr val="0707F3"/>
                </a:solidFill>
                <a:latin typeface="Times New Roman Italic"/>
                <a:cs typeface="Times New Roman Italic"/>
              </a:rPr>
              <a:t>libro</a:t>
            </a:r>
            <a:r>
              <a:rPr lang="en-CA" sz="1400" dirty="0">
                <a:solidFill>
                  <a:srgbClr val="0707F3"/>
                </a:solidFill>
                <a:latin typeface="Times New Roman Italic"/>
                <a:cs typeface="Times New Roman Italic"/>
              </a:rPr>
              <a:t> dei </a:t>
            </a:r>
            <a:r>
              <a:rPr lang="en-CA" sz="1400" dirty="0" err="1">
                <a:solidFill>
                  <a:srgbClr val="0707F3"/>
                </a:solidFill>
                <a:latin typeface="Times New Roman Italic"/>
                <a:cs typeface="Times New Roman Italic"/>
              </a:rPr>
              <a:t>segni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)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Giovanni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presenta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vita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pubblica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come </a:t>
            </a:r>
            <a:r>
              <a:rPr lang="en-CA" sz="1403" dirty="0">
                <a:solidFill>
                  <a:srgbClr val="FF0000"/>
                </a:solidFill>
                <a:latin typeface="Times New Roman"/>
                <a:cs typeface="Times New Roman"/>
              </a:rPr>
              <a:t>un </a:t>
            </a:r>
            <a:r>
              <a:rPr lang="en-CA" sz="1403" dirty="0" err="1">
                <a:solidFill>
                  <a:srgbClr val="FF0000"/>
                </a:solidFill>
                <a:latin typeface="Times New Roman"/>
                <a:cs typeface="Times New Roman"/>
              </a:rPr>
              <a:t>confronto</a:t>
            </a:r>
            <a:r>
              <a:rPr lang="en-CA" sz="1403" dirty="0">
                <a:solidFill>
                  <a:srgbClr val="FF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FF0000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FF0000"/>
                </a:solidFill>
                <a:latin typeface="Times New Roman"/>
                <a:cs typeface="Times New Roman"/>
              </a:rPr>
              <a:t>tra </a:t>
            </a:r>
            <a:r>
              <a:rPr lang="en-CA" sz="1403" dirty="0" err="1">
                <a:solidFill>
                  <a:srgbClr val="FF0000"/>
                </a:solidFill>
                <a:latin typeface="Times New Roman"/>
                <a:cs typeface="Times New Roman"/>
              </a:rPr>
              <a:t>Lui</a:t>
            </a:r>
            <a:r>
              <a:rPr lang="en-CA" sz="1403" dirty="0">
                <a:solidFill>
                  <a:srgbClr val="FF0000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 err="1">
                <a:solidFill>
                  <a:srgbClr val="FF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FF0000"/>
                </a:solidFill>
                <a:latin typeface="Times New Roman"/>
                <a:cs typeface="Times New Roman"/>
              </a:rPr>
              <a:t>mondo</a:t>
            </a:r>
            <a:r>
              <a:rPr lang="en-CA" sz="1403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FF0000"/>
                </a:solidFill>
                <a:latin typeface="Times New Roman"/>
                <a:cs typeface="Times New Roman"/>
              </a:rPr>
              <a:t>degli</a:t>
            </a:r>
            <a:r>
              <a:rPr lang="en-CA" sz="1403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FF0000"/>
                </a:solidFill>
                <a:latin typeface="Times New Roman"/>
                <a:cs typeface="Times New Roman"/>
              </a:rPr>
              <a:t>uomini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Predomina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verbo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i="1" dirty="0" err="1">
                <a:solidFill>
                  <a:srgbClr val="FF0000"/>
                </a:solidFill>
                <a:latin typeface="Times New Roman Italic"/>
                <a:cs typeface="Times New Roman Italic"/>
              </a:rPr>
              <a:t>credere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come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appello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ad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accogliere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parola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del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Rivelatore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5600" y="1685738"/>
            <a:ext cx="4897338" cy="820738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Nella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seconda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parte, primo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segmento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(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capp. 13-17, </a:t>
            </a:r>
            <a:r>
              <a:rPr lang="en-CA" sz="1200" dirty="0" err="1">
                <a:solidFill>
                  <a:srgbClr val="0707F3"/>
                </a:solidFill>
                <a:latin typeface="Times New Roman"/>
                <a:cs typeface="Times New Roman"/>
              </a:rPr>
              <a:t>il</a:t>
            </a:r>
            <a:r>
              <a:rPr lang="en-CA" sz="1200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200" dirty="0" err="1">
                <a:solidFill>
                  <a:srgbClr val="0707F3"/>
                </a:solidFill>
                <a:latin typeface="Times New Roman Italic"/>
                <a:cs typeface="Times New Roman Italic"/>
              </a:rPr>
              <a:t>libro</a:t>
            </a:r>
            <a:r>
              <a:rPr lang="en-CA" sz="1200" dirty="0">
                <a:solidFill>
                  <a:srgbClr val="0707F3"/>
                </a:solidFill>
                <a:latin typeface="Times New Roman Italic"/>
                <a:cs typeface="Times New Roman Italic"/>
              </a:rPr>
              <a:t> </a:t>
            </a:r>
            <a:r>
              <a:rPr lang="en-CA" sz="1200" dirty="0" smtClean="0">
                <a:solidFill>
                  <a:srgbClr val="0707F3"/>
                </a:solidFill>
                <a:latin typeface="Times New Roman Italic"/>
                <a:cs typeface="Times New Roman Italic"/>
              </a:rPr>
              <a:t>della </a:t>
            </a:r>
            <a:r>
              <a:rPr lang="en-CA" sz="1200" dirty="0" err="1" smtClean="0">
                <a:solidFill>
                  <a:srgbClr val="0707F3"/>
                </a:solidFill>
                <a:latin typeface="Times New Roman Italic"/>
                <a:cs typeface="Times New Roman Italic"/>
              </a:rPr>
              <a:t>rivelazione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),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si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trova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solo con 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discepoli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pl-PL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le sue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parole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hanno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come scenario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l’«ultima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cena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».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5600" y="2590800"/>
            <a:ext cx="4897338" cy="820738"/>
          </a:xfrm>
          <a:prstGeom prst="rect">
            <a:avLst/>
          </a:prstGeom>
          <a:gradFill>
            <a:gsLst>
              <a:gs pos="12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Ciò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prima parte </a:t>
            </a:r>
            <a:endParaRPr lang="pl-PL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presentato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come </a:t>
            </a:r>
            <a:r>
              <a:rPr lang="en-CA" sz="1403" dirty="0">
                <a:solidFill>
                  <a:srgbClr val="FF0000"/>
                </a:solidFill>
                <a:latin typeface="Times New Roman"/>
                <a:cs typeface="Times New Roman"/>
              </a:rPr>
              <a:t>segno e </a:t>
            </a:r>
            <a:r>
              <a:rPr lang="en-CA" sz="1403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promessa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endParaRPr lang="pl-PL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come </a:t>
            </a:r>
            <a:r>
              <a:rPr lang="en-CA" sz="1403" dirty="0" err="1">
                <a:solidFill>
                  <a:srgbClr val="FF0000"/>
                </a:solidFill>
                <a:latin typeface="Times New Roman"/>
                <a:cs typeface="Times New Roman"/>
              </a:rPr>
              <a:t>rivelazione</a:t>
            </a:r>
            <a:r>
              <a:rPr lang="en-CA" sz="1403" dirty="0">
                <a:solidFill>
                  <a:srgbClr val="FF0000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 err="1">
                <a:solidFill>
                  <a:srgbClr val="FF0000"/>
                </a:solidFill>
                <a:latin typeface="Times New Roman"/>
                <a:cs typeface="Times New Roman"/>
              </a:rPr>
              <a:t>appello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pl-PL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707F3"/>
                </a:solidFill>
                <a:latin typeface="Times New Roman"/>
                <a:cs typeface="Times New Roman"/>
              </a:rPr>
              <a:t>si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realizza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707F3"/>
                </a:solidFill>
                <a:latin typeface="Times New Roman"/>
                <a:cs typeface="Times New Roman"/>
              </a:rPr>
              <a:t>ora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con 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discepoli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pl-PL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sono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intorno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07F3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0370" y="85750"/>
            <a:ext cx="4964906" cy="1436291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Essi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sono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coloro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pl-PL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hanno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accolto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la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parola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di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e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che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credono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endParaRPr lang="pl-PL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rappresentano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pl-PL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cos</a:t>
            </a:r>
            <a:r>
              <a:rPr lang="it-IT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ì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comunità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cristiana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tutti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i tempi. </a:t>
            </a:r>
            <a:endParaRPr lang="pl-PL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pl-PL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parla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suoi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problemi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e di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realtà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li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riguardano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direttamente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pl-PL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vale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a dire della 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vita della Chiesa postpasquale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pl-PL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aratterizzata</a:t>
            </a:r>
            <a:r>
              <a:rPr lang="pl-PL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dall’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assenza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di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44326" y="1587996"/>
            <a:ext cx="4965700" cy="8720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temi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cambiano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in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maniera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significativa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L’impostazione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dell’insieme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del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Vangelo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è: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err="1" smtClean="0">
                <a:solidFill>
                  <a:srgbClr val="C00000"/>
                </a:solidFill>
                <a:latin typeface="Times New Roman Italic"/>
                <a:cs typeface="Times New Roman Italic"/>
              </a:rPr>
              <a:t>dalla</a:t>
            </a:r>
            <a:r>
              <a:rPr lang="en-CA" sz="1403" b="1" dirty="0" smtClean="0">
                <a:solidFill>
                  <a:srgbClr val="C00000"/>
                </a:solidFill>
                <a:latin typeface="Times New Roman Italic"/>
                <a:cs typeface="Times New Roman Italic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 Italic"/>
                <a:cs typeface="Times New Roman Italic"/>
              </a:rPr>
              <a:t>fede</a:t>
            </a:r>
            <a:r>
              <a:rPr lang="en-CA" sz="1403" b="1" dirty="0">
                <a:solidFill>
                  <a:srgbClr val="C00000"/>
                </a:solidFill>
                <a:latin typeface="Times New Roman Italic"/>
                <a:cs typeface="Times New Roman Italic"/>
              </a:rPr>
              <a:t> </a:t>
            </a:r>
            <a:r>
              <a:rPr lang="en-CA" sz="1403" b="1" dirty="0" smtClean="0">
                <a:solidFill>
                  <a:srgbClr val="C00000"/>
                </a:solidFill>
                <a:latin typeface="Times New Roman Italic"/>
                <a:cs typeface="Times New Roman Italic"/>
              </a:rPr>
              <a:t>-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 Italic"/>
                <a:cs typeface="Times New Roman Italic"/>
              </a:rPr>
              <a:t>all’amore</a:t>
            </a:r>
            <a:r>
              <a:rPr lang="en-CA" sz="1403" b="1" dirty="0" smtClean="0">
                <a:solidFill>
                  <a:srgbClr val="C00000"/>
                </a:solidFill>
                <a:latin typeface="Times New Roman Italic"/>
                <a:cs typeface="Times New Roman Italic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 Italic"/>
                <a:cs typeface="Times New Roman Italic"/>
              </a:rPr>
              <a:t>fraterno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come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espressione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per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60450" y="2542643"/>
            <a:ext cx="4372992" cy="102592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L’appello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(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tutta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la prima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parte)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si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concretizza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comunione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dei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discepoli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intorno</a:t>
            </a:r>
            <a:r>
              <a:rPr lang="en-CA" sz="1403" u="sng" dirty="0">
                <a:solidFill>
                  <a:srgbClr val="000000"/>
                </a:solidFill>
                <a:latin typeface="Times New Roman"/>
                <a:cs typeface="Times New Roman"/>
              </a:rPr>
              <a:t> a </a:t>
            </a:r>
            <a:r>
              <a:rPr lang="en-CA" sz="1403" u="sng" dirty="0" err="1">
                <a:solidFill>
                  <a:srgbClr val="000000"/>
                </a:solidFill>
                <a:latin typeface="Times New Roman"/>
                <a:cs typeface="Times New Roman"/>
              </a:rPr>
              <a:t>Gesù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diventa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una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prefigurazione</a:t>
            </a:r>
            <a:r>
              <a:rPr lang="en-CA" sz="1403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inabitazione</a:t>
            </a:r>
            <a:r>
              <a:rPr lang="en-CA" sz="1403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rgbClr val="C00000"/>
                </a:solidFill>
                <a:latin typeface="Times New Roman"/>
                <a:cs typeface="Times New Roman"/>
              </a:rPr>
              <a:t>reciproca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nata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tra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Risorto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e 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i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credenti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nella</a:t>
            </a:r>
            <a:r>
              <a:rPr lang="en-CA" sz="1403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707F3"/>
                </a:solidFill>
                <a:latin typeface="Times New Roman"/>
                <a:cs typeface="Times New Roman"/>
              </a:rPr>
              <a:t>Chiesa postpasquale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56394" y="229766"/>
            <a:ext cx="45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err="1">
                <a:solidFill>
                  <a:srgbClr val="000000"/>
                </a:solidFill>
                <a:latin typeface="Times New Roman"/>
                <a:cs typeface="Times New Roman"/>
              </a:rPr>
              <a:t>Parlare</a:t>
            </a:r>
            <a:r>
              <a:rPr lang="en-CA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dirty="0" err="1">
                <a:solidFill>
                  <a:srgbClr val="000000"/>
                </a:solidFill>
                <a:latin typeface="Times New Roman"/>
                <a:cs typeface="Times New Roman"/>
              </a:rPr>
              <a:t>significa</a:t>
            </a:r>
            <a:r>
              <a:rPr lang="en-CA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arrivare</a:t>
            </a:r>
            <a:r>
              <a:rPr lang="en-CA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r>
              <a:rPr lang="en-CA" dirty="0" smtClean="0">
                <a:solidFill>
                  <a:srgbClr val="0707F3"/>
                </a:solidFill>
                <a:latin typeface="Times New Roman"/>
                <a:cs typeface="Times New Roman"/>
              </a:rPr>
              <a:t>al </a:t>
            </a:r>
            <a:r>
              <a:rPr lang="en-CA" dirty="0" err="1">
                <a:solidFill>
                  <a:srgbClr val="0707F3"/>
                </a:solidFill>
                <a:latin typeface="Times New Roman"/>
                <a:cs typeface="Times New Roman"/>
              </a:rPr>
              <a:t>nucleo</a:t>
            </a:r>
            <a:r>
              <a:rPr lang="en-CA" dirty="0">
                <a:solidFill>
                  <a:srgbClr val="0707F3"/>
                </a:solidFill>
                <a:latin typeface="Times New Roman"/>
                <a:cs typeface="Times New Roman"/>
              </a:rPr>
              <a:t> del </a:t>
            </a:r>
            <a:r>
              <a:rPr lang="en-CA" dirty="0" err="1">
                <a:solidFill>
                  <a:srgbClr val="0707F3"/>
                </a:solidFill>
                <a:latin typeface="Times New Roman"/>
                <a:cs typeface="Times New Roman"/>
              </a:rPr>
              <a:t>discorso</a:t>
            </a:r>
            <a:r>
              <a:rPr lang="en-CA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giovanneo</a:t>
            </a:r>
            <a:r>
              <a:rPr lang="en-CA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sulla</a:t>
            </a:r>
            <a:r>
              <a:rPr lang="en-CA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dirty="0" err="1">
                <a:solidFill>
                  <a:srgbClr val="0707F3"/>
                </a:solidFill>
                <a:latin typeface="Times New Roman"/>
                <a:cs typeface="Times New Roman"/>
              </a:rPr>
              <a:t>fede</a:t>
            </a:r>
            <a:r>
              <a:rPr lang="en-CA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r>
              <a:rPr lang="en-CA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dirty="0" err="1">
                <a:solidFill>
                  <a:srgbClr val="000000"/>
                </a:solidFill>
                <a:latin typeface="Times New Roman"/>
                <a:cs typeface="Times New Roman"/>
              </a:rPr>
              <a:t>sull’osservanza</a:t>
            </a:r>
            <a:r>
              <a:rPr lang="en-CA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dirty="0" err="1">
                <a:solidFill>
                  <a:srgbClr val="000000"/>
                </a:solidFill>
                <a:latin typeface="Times New Roman"/>
                <a:cs typeface="Times New Roman"/>
              </a:rPr>
              <a:t>delle</a:t>
            </a:r>
            <a:r>
              <a:rPr lang="en-CA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dirty="0" err="1">
                <a:solidFill>
                  <a:srgbClr val="0707F3"/>
                </a:solidFill>
                <a:latin typeface="Times New Roman"/>
                <a:cs typeface="Times New Roman"/>
              </a:rPr>
              <a:t>esigenze</a:t>
            </a:r>
            <a:r>
              <a:rPr lang="en-CA" dirty="0">
                <a:solidFill>
                  <a:srgbClr val="0707F3"/>
                </a:solidFill>
                <a:latin typeface="Times New Roman"/>
                <a:cs typeface="Times New Roman"/>
              </a:rPr>
              <a:t> di </a:t>
            </a:r>
            <a:r>
              <a:rPr lang="en-CA" dirty="0" err="1">
                <a:solidFill>
                  <a:srgbClr val="0707F3"/>
                </a:solidFill>
                <a:latin typeface="Times New Roman"/>
                <a:cs typeface="Times New Roman"/>
              </a:rPr>
              <a:t>Gesù</a:t>
            </a:r>
            <a:r>
              <a:rPr lang="en-CA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12378" y="1309886"/>
            <a:ext cx="48965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>
                <a:solidFill>
                  <a:srgbClr val="000000"/>
                </a:solidFill>
                <a:latin typeface="Times New Roman"/>
                <a:cs typeface="Times New Roman"/>
              </a:rPr>
              <a:t>“La </a:t>
            </a:r>
            <a:r>
              <a:rPr lang="en-CA" sz="1600" dirty="0" err="1">
                <a:solidFill>
                  <a:srgbClr val="000000"/>
                </a:solidFill>
                <a:latin typeface="Times New Roman"/>
                <a:cs typeface="Times New Roman"/>
              </a:rPr>
              <a:t>fede</a:t>
            </a:r>
            <a:r>
              <a:rPr lang="en-CA" sz="1600" dirty="0">
                <a:solidFill>
                  <a:srgbClr val="000000"/>
                </a:solidFill>
                <a:latin typeface="Times New Roman"/>
                <a:cs typeface="Times New Roman"/>
              </a:rPr>
              <a:t> introduce </a:t>
            </a:r>
            <a:r>
              <a:rPr lang="en-CA" sz="1600" dirty="0" err="1">
                <a:solidFill>
                  <a:srgbClr val="000000"/>
                </a:solidFill>
                <a:latin typeface="Times New Roman"/>
                <a:cs typeface="Times New Roman"/>
              </a:rPr>
              <a:t>l’uomo</a:t>
            </a:r>
            <a:r>
              <a:rPr lang="en-CA" sz="160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6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nel</a:t>
            </a:r>
            <a:r>
              <a:rPr lang="en-CA" sz="1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Times New Roman"/>
                <a:cs typeface="Times New Roman"/>
              </a:rPr>
              <a:t>dinamismo</a:t>
            </a:r>
            <a:r>
              <a:rPr lang="en-CA" sz="160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600" dirty="0">
                <a:solidFill>
                  <a:srgbClr val="000000"/>
                </a:solidFill>
                <a:latin typeface="Times New Roman"/>
                <a:cs typeface="Times New Roman"/>
              </a:rPr>
              <a:t>; </a:t>
            </a:r>
            <a:endParaRPr lang="en-CA" sz="16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r>
              <a:rPr lang="en-CA" sz="16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Anzi</a:t>
            </a:r>
            <a:r>
              <a:rPr lang="en-CA" sz="1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r>
              <a:rPr lang="en-CA" sz="1600" dirty="0" smtClean="0">
                <a:solidFill>
                  <a:srgbClr val="0707F3"/>
                </a:solidFill>
                <a:latin typeface="Times New Roman"/>
                <a:cs typeface="Times New Roman"/>
              </a:rPr>
              <a:t>la </a:t>
            </a:r>
            <a:r>
              <a:rPr lang="en-CA" sz="1600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fede</a:t>
            </a:r>
            <a:r>
              <a:rPr lang="en-CA" sz="1600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600" dirty="0">
                <a:solidFill>
                  <a:srgbClr val="0707F3"/>
                </a:solidFill>
                <a:latin typeface="Times New Roman"/>
                <a:cs typeface="Times New Roman"/>
              </a:rPr>
              <a:t>in </a:t>
            </a:r>
            <a:r>
              <a:rPr lang="en-CA" sz="1600" dirty="0" err="1">
                <a:solidFill>
                  <a:srgbClr val="0707F3"/>
                </a:solidFill>
                <a:latin typeface="Times New Roman"/>
                <a:cs typeface="Times New Roman"/>
              </a:rPr>
              <a:t>Gesù</a:t>
            </a:r>
            <a:r>
              <a:rPr lang="en-CA" sz="1600" dirty="0">
                <a:solidFill>
                  <a:srgbClr val="0707F3"/>
                </a:solidFill>
                <a:latin typeface="Times New Roman"/>
                <a:cs typeface="Times New Roman"/>
              </a:rPr>
              <a:t> e </a:t>
            </a:r>
            <a:r>
              <a:rPr lang="en-CA" sz="1600" dirty="0" err="1">
                <a:solidFill>
                  <a:srgbClr val="0707F3"/>
                </a:solidFill>
                <a:latin typeface="Times New Roman"/>
                <a:cs typeface="Times New Roman"/>
              </a:rPr>
              <a:t>l’amore</a:t>
            </a:r>
            <a:r>
              <a:rPr lang="en-CA" sz="1600" dirty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  <a:r>
              <a:rPr lang="en-CA" sz="1600" dirty="0" err="1" smtClean="0">
                <a:solidFill>
                  <a:srgbClr val="0707F3"/>
                </a:solidFill>
                <a:latin typeface="Times New Roman"/>
                <a:cs typeface="Times New Roman"/>
              </a:rPr>
              <a:t>reciproco</a:t>
            </a:r>
            <a:r>
              <a:rPr lang="en-CA" sz="1600" dirty="0" smtClean="0">
                <a:solidFill>
                  <a:srgbClr val="0707F3"/>
                </a:solidFill>
                <a:latin typeface="Times New Roman"/>
                <a:cs typeface="Times New Roman"/>
              </a:rPr>
              <a:t> </a:t>
            </a:r>
          </a:p>
          <a:p>
            <a:r>
              <a:rPr lang="en-CA" sz="1600" dirty="0" err="1" smtClean="0">
                <a:latin typeface="Times New Roman"/>
                <a:cs typeface="Times New Roman"/>
              </a:rPr>
              <a:t>formano</a:t>
            </a:r>
            <a:r>
              <a:rPr lang="en-CA" sz="1600" dirty="0" smtClean="0">
                <a:latin typeface="Times New Roman"/>
                <a:cs typeface="Times New Roman"/>
              </a:rPr>
              <a:t> </a:t>
            </a:r>
            <a:r>
              <a:rPr lang="en-CA" sz="1600" dirty="0">
                <a:latin typeface="Times New Roman"/>
                <a:cs typeface="Times New Roman"/>
              </a:rPr>
              <a:t>per </a:t>
            </a:r>
            <a:r>
              <a:rPr lang="en-CA" sz="1600" dirty="0">
                <a:solidFill>
                  <a:srgbClr val="000000"/>
                </a:solidFill>
                <a:latin typeface="Times New Roman"/>
                <a:cs typeface="Times New Roman"/>
              </a:rPr>
              <a:t>Giovanni un </a:t>
            </a:r>
            <a:r>
              <a:rPr lang="en-CA" sz="1600" dirty="0" err="1">
                <a:solidFill>
                  <a:srgbClr val="000000"/>
                </a:solidFill>
                <a:latin typeface="Times New Roman"/>
                <a:cs typeface="Times New Roman"/>
              </a:rPr>
              <a:t>tutt’uno</a:t>
            </a:r>
            <a:r>
              <a:rPr lang="en-CA" sz="160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6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così</a:t>
            </a:r>
            <a:r>
              <a:rPr lang="en-CA" sz="1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6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compatto</a:t>
            </a:r>
            <a:r>
              <a:rPr lang="en-CA" sz="1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r>
              <a:rPr lang="en-CA" sz="16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600" dirty="0">
                <a:solidFill>
                  <a:srgbClr val="000000"/>
                </a:solidFill>
                <a:latin typeface="Times New Roman"/>
                <a:cs typeface="Times New Roman"/>
              </a:rPr>
              <a:t>per </a:t>
            </a:r>
            <a:r>
              <a:rPr lang="en-CA" sz="1600" dirty="0" err="1">
                <a:solidFill>
                  <a:srgbClr val="000000"/>
                </a:solidFill>
                <a:latin typeface="Times New Roman"/>
                <a:cs typeface="Times New Roman"/>
              </a:rPr>
              <a:t>lui</a:t>
            </a:r>
            <a:r>
              <a:rPr lang="en-CA" sz="160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600" dirty="0">
                <a:solidFill>
                  <a:srgbClr val="002060"/>
                </a:solidFill>
                <a:latin typeface="Times New Roman"/>
                <a:cs typeface="Times New Roman"/>
              </a:rPr>
              <a:t>la </a:t>
            </a:r>
            <a:r>
              <a:rPr lang="en-CA" sz="1600" dirty="0" err="1">
                <a:solidFill>
                  <a:srgbClr val="002060"/>
                </a:solidFill>
                <a:latin typeface="Times New Roman"/>
                <a:cs typeface="Times New Roman"/>
              </a:rPr>
              <a:t>fede</a:t>
            </a:r>
            <a:r>
              <a:rPr lang="en-CA" sz="1600" dirty="0">
                <a:solidFill>
                  <a:srgbClr val="002060"/>
                </a:solidFill>
                <a:latin typeface="Times New Roman"/>
                <a:cs typeface="Times New Roman"/>
              </a:rPr>
              <a:t> è </a:t>
            </a:r>
            <a:r>
              <a:rPr lang="en-CA" sz="1600" dirty="0" err="1">
                <a:solidFill>
                  <a:srgbClr val="002060"/>
                </a:solidFill>
                <a:latin typeface="Times New Roman"/>
                <a:cs typeface="Times New Roman"/>
              </a:rPr>
              <a:t>una</a:t>
            </a:r>
            <a:r>
              <a:rPr lang="en-CA" sz="160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en-CA" sz="1600" dirty="0" err="1">
                <a:solidFill>
                  <a:srgbClr val="002060"/>
                </a:solidFill>
                <a:latin typeface="Times New Roman"/>
                <a:cs typeface="Times New Roman"/>
              </a:rPr>
              <a:t>fede</a:t>
            </a:r>
            <a:r>
              <a:rPr lang="en-CA" sz="160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en-CA" sz="1600" dirty="0" err="1">
                <a:solidFill>
                  <a:srgbClr val="002060"/>
                </a:solidFill>
                <a:latin typeface="Times New Roman"/>
                <a:cs typeface="Times New Roman"/>
              </a:rPr>
              <a:t>reale</a:t>
            </a:r>
            <a:r>
              <a:rPr lang="en-CA" sz="1600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en-CA" sz="1600" dirty="0" smtClean="0">
                <a:solidFill>
                  <a:srgbClr val="002060"/>
                </a:solidFill>
                <a:latin typeface="Times New Roman"/>
                <a:cs typeface="Times New Roman"/>
              </a:rPr>
              <a:t>solo </a:t>
            </a:r>
            <a:r>
              <a:rPr lang="en-CA" sz="1600" dirty="0">
                <a:solidFill>
                  <a:srgbClr val="002060"/>
                </a:solidFill>
                <a:latin typeface="Times New Roman"/>
                <a:cs typeface="Times New Roman"/>
              </a:rPr>
              <a:t>se</a:t>
            </a:r>
            <a:r>
              <a:rPr lang="en-CA" sz="160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6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r>
              <a:rPr lang="en-CA" sz="16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6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credente</a:t>
            </a:r>
            <a:r>
              <a:rPr lang="en-CA" sz="1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6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diventa</a:t>
            </a:r>
            <a:r>
              <a:rPr lang="en-CA" sz="1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Times New Roman"/>
                <a:cs typeface="Times New Roman"/>
              </a:rPr>
              <a:t>uno</a:t>
            </a:r>
            <a:r>
              <a:rPr lang="en-CA" sz="160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60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600" dirty="0" err="1">
                <a:solidFill>
                  <a:srgbClr val="000000"/>
                </a:solidFill>
                <a:latin typeface="Times New Roman"/>
                <a:cs typeface="Times New Roman"/>
              </a:rPr>
              <a:t>ama</a:t>
            </a:r>
            <a:r>
              <a:rPr lang="en-CA" sz="1600" dirty="0">
                <a:solidFill>
                  <a:srgbClr val="000000"/>
                </a:solidFill>
                <a:latin typeface="Times New Roman"/>
                <a:cs typeface="Times New Roman"/>
              </a:rPr>
              <a:t>” (</a:t>
            </a:r>
            <a:r>
              <a:rPr lang="en-CA" sz="1600" dirty="0" err="1">
                <a:solidFill>
                  <a:srgbClr val="000000"/>
                </a:solidFill>
                <a:latin typeface="Times New Roman"/>
                <a:cs typeface="Times New Roman"/>
              </a:rPr>
              <a:t>Mannucci</a:t>
            </a:r>
            <a:r>
              <a:rPr lang="en-CA" sz="1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).</a:t>
            </a:r>
            <a:endParaRPr lang="en-CA" sz="16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284386" y="2664554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75000"/>
                  </a:schemeClr>
                </a:solidFill>
              </a:rPr>
              <a:t>L’atteggiamento </a:t>
            </a:r>
            <a:r>
              <a:rPr lang="it-IT" b="1" dirty="0">
                <a:solidFill>
                  <a:schemeClr val="accent3">
                    <a:lumMod val="75000"/>
                  </a:schemeClr>
                </a:solidFill>
              </a:rPr>
              <a:t>cristiano </a:t>
            </a:r>
            <a:r>
              <a:rPr lang="it-IT" b="1" dirty="0" smtClean="0">
                <a:solidFill>
                  <a:schemeClr val="accent3">
                    <a:lumMod val="75000"/>
                  </a:schemeClr>
                </a:solidFill>
              </a:rPr>
              <a:t>fondamentale è: ascoltare-osservare </a:t>
            </a:r>
            <a:r>
              <a:rPr lang="it-IT" b="1" dirty="0">
                <a:solidFill>
                  <a:schemeClr val="accent3">
                    <a:lumMod val="75000"/>
                  </a:schemeClr>
                </a:solidFill>
              </a:rPr>
              <a:t>la parola di Gesù, </a:t>
            </a:r>
            <a:endParaRPr lang="it-IT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it-IT" b="1" dirty="0" smtClean="0">
                <a:solidFill>
                  <a:schemeClr val="accent3">
                    <a:lumMod val="75000"/>
                  </a:schemeClr>
                </a:solidFill>
              </a:rPr>
              <a:t>rimanere </a:t>
            </a:r>
            <a:r>
              <a:rPr lang="it-IT" b="1" dirty="0">
                <a:solidFill>
                  <a:schemeClr val="accent3">
                    <a:lumMod val="75000"/>
                  </a:schemeClr>
                </a:solidFill>
              </a:rPr>
              <a:t>in </a:t>
            </a:r>
            <a:r>
              <a:rPr lang="it-IT" b="1" dirty="0" smtClean="0">
                <a:solidFill>
                  <a:schemeClr val="accent3">
                    <a:lumMod val="75000"/>
                  </a:schemeClr>
                </a:solidFill>
              </a:rPr>
              <a:t>Gesù e amarsi reciprocamente</a:t>
            </a:r>
            <a:r>
              <a:rPr lang="it-IT" dirty="0" smtClean="0"/>
              <a:t>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4197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1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2"/>
          <p:cNvSpPr txBox="1"/>
          <p:nvPr/>
        </p:nvSpPr>
        <p:spPr>
          <a:xfrm>
            <a:off x="355599" y="229766"/>
            <a:ext cx="4677563" cy="82073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Quando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Giovanni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esorta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 </a:t>
            </a:r>
            <a:r>
              <a:rPr lang="en-CA" sz="1403" b="1" dirty="0" err="1">
                <a:solidFill>
                  <a:schemeClr val="accent3">
                    <a:lumMod val="75000"/>
                  </a:schemeClr>
                </a:solidFill>
                <a:latin typeface="Times New Roman"/>
                <a:cs typeface="Times New Roman"/>
              </a:rPr>
              <a:t>vivere</a:t>
            </a:r>
            <a:r>
              <a:rPr lang="en-CA" sz="1403" b="1" dirty="0">
                <a:solidFill>
                  <a:schemeClr val="accent3">
                    <a:lumMod val="75000"/>
                  </a:schemeClr>
                </a:solidFill>
                <a:latin typeface="Times New Roman"/>
                <a:cs typeface="Times New Roman"/>
              </a:rPr>
              <a:t> la </a:t>
            </a:r>
            <a:r>
              <a:rPr lang="en-CA" sz="1403" b="1" dirty="0" err="1">
                <a:solidFill>
                  <a:schemeClr val="accent3">
                    <a:lumMod val="75000"/>
                  </a:schemeClr>
                </a:solidFill>
                <a:latin typeface="Times New Roman"/>
                <a:cs typeface="Times New Roman"/>
              </a:rPr>
              <a:t>loro</a:t>
            </a:r>
            <a:r>
              <a:rPr lang="en-CA" sz="1403" b="1" dirty="0">
                <a:solidFill>
                  <a:schemeClr val="accent3">
                    <a:lumMod val="7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CA" sz="1403" b="1" dirty="0" err="1">
                <a:solidFill>
                  <a:schemeClr val="accent3">
                    <a:lumMod val="75000"/>
                  </a:schemeClr>
                </a:solidFill>
                <a:latin typeface="Times New Roman"/>
                <a:cs typeface="Times New Roman"/>
              </a:rPr>
              <a:t>fede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suo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scopo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non 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tanto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invitarli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migliorare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loro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condotta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quanto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risvegliare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coscienza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della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loro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identità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del </a:t>
            </a:r>
            <a:r>
              <a:rPr lang="en-CA" sz="1403" dirty="0" err="1">
                <a:solidFill>
                  <a:schemeClr val="accent3">
                    <a:lumMod val="75000"/>
                  </a:schemeClr>
                </a:solidFill>
                <a:latin typeface="Times New Roman Italic"/>
                <a:cs typeface="Times New Roman Italic"/>
              </a:rPr>
              <a:t>mistero</a:t>
            </a:r>
            <a:r>
              <a:rPr lang="en-CA" sz="1403" dirty="0">
                <a:solidFill>
                  <a:schemeClr val="accent3">
                    <a:lumMod val="75000"/>
                  </a:schemeClr>
                </a:solidFill>
                <a:latin typeface="Times New Roman Italic"/>
                <a:cs typeface="Times New Roman Italic"/>
              </a:rPr>
              <a:t> </a:t>
            </a:r>
            <a:r>
              <a:rPr lang="en-CA" sz="1403" dirty="0" smtClean="0">
                <a:solidFill>
                  <a:schemeClr val="accent3">
                    <a:lumMod val="75000"/>
                  </a:schemeClr>
                </a:solidFill>
                <a:latin typeface="Times New Roman Italic"/>
                <a:cs typeface="Times New Roman Italic"/>
              </a:rPr>
              <a:t>divino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li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costituisce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61066" y="1177678"/>
            <a:ext cx="4672096" cy="20518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1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>
                <a:solidFill>
                  <a:srgbClr val="000000"/>
                </a:solidFill>
                <a:latin typeface="Times New Roman Bold Italic"/>
                <a:cs typeface="Times New Roman Bold Italic"/>
              </a:rPr>
              <a:t>L’</a:t>
            </a:r>
            <a:r>
              <a:rPr lang="en-CA" sz="1413" b="1" i="1" dirty="0" err="1">
                <a:solidFill>
                  <a:schemeClr val="accent3">
                    <a:lumMod val="75000"/>
                  </a:schemeClr>
                </a:solidFill>
                <a:latin typeface="Times New Roman Bold"/>
                <a:cs typeface="Times New Roman Bold"/>
              </a:rPr>
              <a:t>agape</a:t>
            </a:r>
            <a:r>
              <a:rPr lang="en-CA" sz="1403" dirty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 in </a:t>
            </a:r>
            <a:r>
              <a:rPr lang="en-CA" sz="1403" dirty="0" smtClean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Giovanni</a:t>
            </a:r>
            <a:endParaRPr lang="en-CA" sz="1403" dirty="0">
              <a:solidFill>
                <a:srgbClr val="000000"/>
              </a:solidFill>
              <a:latin typeface="Times New Roman Bold Italic"/>
              <a:cs typeface="Times New Roman Bold Italic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57624" y="1569173"/>
            <a:ext cx="4675537" cy="82073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Il tema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dell’amore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domina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seconda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parte del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Vangelo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  <a:t/>
            </a:r>
            <a:br>
              <a:rPr lang="en-CA" sz="1403" dirty="0">
                <a:solidFill>
                  <a:srgbClr val="000000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Giovanni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vuole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sottolineare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b="1" dirty="0" smtClean="0">
                <a:solidFill>
                  <a:srgbClr val="0707F3"/>
                </a:solidFill>
                <a:latin typeface="Times New Roman"/>
                <a:cs typeface="Times New Roman"/>
              </a:rPr>
              <a:t>la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realtà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Times New Roman"/>
              </a:rPr>
              <a:t> della Vita e della </a:t>
            </a:r>
            <a:r>
              <a:rPr lang="en-CA" sz="1403" b="1" dirty="0" err="1">
                <a:solidFill>
                  <a:srgbClr val="0707F3"/>
                </a:solidFill>
                <a:latin typeface="Times New Roman"/>
                <a:cs typeface="Times New Roman"/>
              </a:rPr>
              <a:t>Luce</a:t>
            </a:r>
            <a:r>
              <a:rPr lang="en-CA" sz="1403" b="1" dirty="0">
                <a:solidFill>
                  <a:srgbClr val="0707F3"/>
                </a:solidFill>
                <a:latin typeface="Times New Roman"/>
                <a:cs typeface="+mn-cs"/>
              </a:rPr>
              <a:t/>
            </a:r>
            <a:br>
              <a:rPr lang="en-CA" sz="1403" b="1" dirty="0">
                <a:solidFill>
                  <a:srgbClr val="0707F3"/>
                </a:solidFill>
                <a:latin typeface="Times New Roman"/>
                <a:cs typeface="+mn-cs"/>
              </a:rPr>
            </a:b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pienamente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data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nell’</a:t>
            </a:r>
            <a:r>
              <a:rPr lang="en-CA" sz="1403" i="1" dirty="0" err="1">
                <a:solidFill>
                  <a:schemeClr val="accent3">
                    <a:lumMod val="75000"/>
                  </a:schemeClr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55599" y="2542771"/>
            <a:ext cx="4677563" cy="102592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nella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FF0000"/>
                </a:solidFill>
                <a:latin typeface="+mn-lt"/>
                <a:cs typeface="Times New Roman"/>
              </a:rPr>
              <a:t>vita </a:t>
            </a:r>
            <a:r>
              <a:rPr lang="en-CA" sz="1403" dirty="0" err="1">
                <a:solidFill>
                  <a:srgbClr val="FF0000"/>
                </a:solidFill>
                <a:latin typeface="+mn-lt"/>
                <a:cs typeface="Times New Roman"/>
              </a:rPr>
              <a:t>dell’</a:t>
            </a:r>
            <a:r>
              <a:rPr lang="en-CA" sz="1403" i="1" dirty="0" err="1">
                <a:solidFill>
                  <a:srgbClr val="FF0000"/>
                </a:solidFill>
                <a:latin typeface="+mn-lt"/>
                <a:cs typeface="Times New Roman Italic"/>
              </a:rPr>
              <a:t>agápe</a:t>
            </a:r>
            <a:r>
              <a:rPr lang="en-CA" sz="1403" dirty="0">
                <a:solidFill>
                  <a:srgbClr val="FF0000"/>
                </a:solidFill>
                <a:latin typeface="+mn-lt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il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i="1" dirty="0" err="1">
                <a:solidFill>
                  <a:srgbClr val="FF0000"/>
                </a:solidFill>
                <a:latin typeface="Times New Roman Italic"/>
                <a:cs typeface="Times New Roman Italic"/>
              </a:rPr>
              <a:t>conosce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e </a:t>
            </a:r>
            <a:r>
              <a:rPr lang="en-CA" sz="1403" i="1" dirty="0" err="1" smtClean="0">
                <a:solidFill>
                  <a:srgbClr val="FF0000"/>
                </a:solidFill>
                <a:latin typeface="Times New Roman Italic"/>
                <a:cs typeface="Times New Roman Italic"/>
              </a:rPr>
              <a:t>partecipa</a:t>
            </a:r>
            <a:r>
              <a:rPr lang="en-CA" sz="1403" i="1" dirty="0" smtClean="0">
                <a:solidFill>
                  <a:srgbClr val="FF0000"/>
                </a:solidFill>
                <a:latin typeface="Times New Roman Italic"/>
                <a:cs typeface="Times New Roman Italic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alla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Sua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Vita.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	Per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Giovanni,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l’</a:t>
            </a:r>
            <a:r>
              <a:rPr lang="en-CA" sz="1403" i="1" dirty="0" err="1">
                <a:solidFill>
                  <a:srgbClr val="FF0000"/>
                </a:solidFill>
                <a:latin typeface="Times New Roman Italic"/>
                <a:cs typeface="Times New Roman Italic"/>
              </a:rPr>
              <a:t>agápe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è la Vita di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Dio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, </a:t>
            </a:r>
            <a:endParaRPr lang="en-CA" sz="1403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	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che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è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stata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comunicata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ai</a:t>
            </a:r>
            <a:r>
              <a:rPr lang="en-CA" sz="1403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CA" sz="1403" dirty="0" err="1">
                <a:solidFill>
                  <a:srgbClr val="000000"/>
                </a:solidFill>
                <a:latin typeface="Times New Roman"/>
                <a:cs typeface="Times New Roman"/>
              </a:rPr>
              <a:t>credenti</a:t>
            </a:r>
            <a:r>
              <a:rPr lang="en-CA" sz="1403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1403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fef38fcdae9f5a85cde77323f02a72e6d86467"/>
</p:tagLst>
</file>

<file path=ppt/theme/theme1.xml><?xml version="1.0" encoding="utf-8"?>
<a:theme xmlns:a="http://schemas.openxmlformats.org/drawingml/2006/main" name="Office Theme">
  <a:themeElements>
    <a:clrScheme name="Loggi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3379</Words>
  <Application>Microsoft Office PowerPoint</Application>
  <PresentationFormat>Personalizzato</PresentationFormat>
  <Paragraphs>452</Paragraphs>
  <Slides>36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36</vt:i4>
      </vt:variant>
    </vt:vector>
  </HeadingPairs>
  <TitlesOfParts>
    <vt:vector size="44" baseType="lpstr">
      <vt:lpstr>Arial</vt:lpstr>
      <vt:lpstr>Calibri</vt:lpstr>
      <vt:lpstr>Tahoma</vt:lpstr>
      <vt:lpstr>Times New Roman</vt:lpstr>
      <vt:lpstr>Times New Roman Bold</vt:lpstr>
      <vt:lpstr>Times New Roman Bold Italic</vt:lpstr>
      <vt:lpstr>Times New Roman Italic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Investintech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discorsi d'addio giovannei</dc:title>
  <dc:creator>Andrzej S. Wodka</dc:creator>
  <cp:keywords>Non vi chiamo più servi...</cp:keywords>
  <cp:lastModifiedBy>Preside Alfonsiana</cp:lastModifiedBy>
  <cp:revision>115</cp:revision>
  <dcterms:created xsi:type="dcterms:W3CDTF">2011-11-09T04:43:37Z</dcterms:created>
  <dcterms:modified xsi:type="dcterms:W3CDTF">2017-05-26T10:01:48Z</dcterms:modified>
</cp:coreProperties>
</file>