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307" r:id="rId3"/>
    <p:sldId id="302" r:id="rId4"/>
    <p:sldId id="316" r:id="rId5"/>
    <p:sldId id="308" r:id="rId6"/>
    <p:sldId id="309" r:id="rId7"/>
    <p:sldId id="310" r:id="rId8"/>
    <p:sldId id="311" r:id="rId9"/>
    <p:sldId id="312" r:id="rId10"/>
    <p:sldId id="318" r:id="rId11"/>
    <p:sldId id="319" r:id="rId12"/>
    <p:sldId id="320" r:id="rId13"/>
    <p:sldId id="321" r:id="rId14"/>
    <p:sldId id="322" r:id="rId15"/>
    <p:sldId id="323" r:id="rId16"/>
    <p:sldId id="324" r:id="rId17"/>
    <p:sldId id="343" r:id="rId18"/>
    <p:sldId id="325" r:id="rId19"/>
    <p:sldId id="326" r:id="rId20"/>
    <p:sldId id="327" r:id="rId21"/>
    <p:sldId id="328" r:id="rId22"/>
    <p:sldId id="329" r:id="rId23"/>
    <p:sldId id="330" r:id="rId24"/>
    <p:sldId id="331" r:id="rId25"/>
    <p:sldId id="332" r:id="rId26"/>
    <p:sldId id="333" r:id="rId27"/>
    <p:sldId id="334" r:id="rId28"/>
    <p:sldId id="335" r:id="rId29"/>
    <p:sldId id="336" r:id="rId30"/>
    <p:sldId id="337" r:id="rId31"/>
    <p:sldId id="338" r:id="rId32"/>
    <p:sldId id="339" r:id="rId33"/>
    <p:sldId id="340" r:id="rId34"/>
    <p:sldId id="341" r:id="rId35"/>
    <p:sldId id="342" r:id="rId36"/>
    <p:sldId id="344" r:id="rId37"/>
  </p:sldIdLst>
  <p:sldSz cx="9144000" cy="6858000" type="screen4x3"/>
  <p:notesSz cx="6858000" cy="9144000"/>
  <p:custDataLst>
    <p:tags r:id="rId39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66FF66"/>
    <a:srgbClr val="66FFFF"/>
    <a:srgbClr val="003399"/>
    <a:srgbClr val="FF9900"/>
    <a:srgbClr val="003300"/>
    <a:srgbClr val="FF66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14" autoAdjust="0"/>
    <p:restoredTop sz="94627" autoAdjust="0"/>
  </p:normalViewPr>
  <p:slideViewPr>
    <p:cSldViewPr>
      <p:cViewPr varScale="1">
        <p:scale>
          <a:sx n="110" d="100"/>
          <a:sy n="110" d="100"/>
        </p:scale>
        <p:origin x="162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91EB344-A70C-4487-B471-C3368F8256E2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3268131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D8F8689-E8C6-4970-A566-7C83B45FF218}" type="slidenum">
              <a:rPr lang="it-IT" altLang="it-IT"/>
              <a:pPr eaLnBrk="1" hangingPunct="1"/>
              <a:t>1</a:t>
            </a:fld>
            <a:endParaRPr lang="it-IT" altLang="it-IT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83236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1B03A16-DB4B-40EF-98B0-4C50803B51C7}" type="slidenum">
              <a:rPr lang="it-IT" altLang="it-IT"/>
              <a:pPr eaLnBrk="1" hangingPunct="1"/>
              <a:t>10</a:t>
            </a:fld>
            <a:endParaRPr lang="it-IT" altLang="it-IT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4252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C916E6B-7405-4C5E-B5E2-7DF3B13E4579}" type="slidenum">
              <a:rPr lang="it-IT" altLang="it-IT"/>
              <a:pPr eaLnBrk="1" hangingPunct="1"/>
              <a:t>11</a:t>
            </a:fld>
            <a:endParaRPr lang="it-IT" altLang="it-IT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4398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6CEC2C4-BC73-4127-B449-2028A89C8729}" type="slidenum">
              <a:rPr lang="it-IT" altLang="it-IT"/>
              <a:pPr eaLnBrk="1" hangingPunct="1"/>
              <a:t>12</a:t>
            </a:fld>
            <a:endParaRPr lang="it-IT" altLang="it-IT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65376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5778BBC-D9F8-4262-9F3D-95DE0A292C97}" type="slidenum">
              <a:rPr lang="it-IT" altLang="it-IT"/>
              <a:pPr eaLnBrk="1" hangingPunct="1"/>
              <a:t>13</a:t>
            </a:fld>
            <a:endParaRPr lang="it-IT" altLang="it-IT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48588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693E51C-EB58-4274-BD54-028320AFBA6C}" type="slidenum">
              <a:rPr lang="it-IT" altLang="it-IT"/>
              <a:pPr eaLnBrk="1" hangingPunct="1"/>
              <a:t>14</a:t>
            </a:fld>
            <a:endParaRPr lang="it-IT" altLang="it-IT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40313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E03B3C0-54C3-4266-AE43-146C3FF2743C}" type="slidenum">
              <a:rPr lang="it-IT" altLang="it-IT"/>
              <a:pPr eaLnBrk="1" hangingPunct="1"/>
              <a:t>15</a:t>
            </a:fld>
            <a:endParaRPr lang="it-IT" altLang="it-IT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464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4109BAB-64D3-44E1-8DD6-EDA1CE103D35}" type="slidenum">
              <a:rPr lang="it-IT" altLang="it-IT"/>
              <a:pPr eaLnBrk="1" hangingPunct="1"/>
              <a:t>16</a:t>
            </a:fld>
            <a:endParaRPr lang="it-IT" altLang="it-IT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8348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807C0FF-3DDE-47BE-9BE1-FFDC52B0AB3A}" type="slidenum">
              <a:rPr lang="it-IT" altLang="it-IT"/>
              <a:pPr eaLnBrk="1" hangingPunct="1"/>
              <a:t>18</a:t>
            </a:fld>
            <a:endParaRPr lang="it-IT" altLang="it-IT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1187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C4C1314-EC03-4ABB-95AE-A305FD0480EC}" type="slidenum">
              <a:rPr lang="it-IT" altLang="it-IT"/>
              <a:pPr eaLnBrk="1" hangingPunct="1"/>
              <a:t>19</a:t>
            </a:fld>
            <a:endParaRPr lang="it-IT" altLang="it-IT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8649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FBE0D0E-E767-4900-8F21-9CEFAC8FAB48}" type="slidenum">
              <a:rPr lang="it-IT" altLang="it-IT"/>
              <a:pPr eaLnBrk="1" hangingPunct="1"/>
              <a:t>20</a:t>
            </a:fld>
            <a:endParaRPr lang="it-IT" altLang="it-IT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6622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DB64144-C77D-4C48-8483-077D2E420FD2}" type="slidenum">
              <a:rPr lang="it-IT" altLang="it-IT"/>
              <a:pPr eaLnBrk="1" hangingPunct="1"/>
              <a:t>2</a:t>
            </a:fld>
            <a:endParaRPr lang="it-IT" altLang="it-IT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77144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61E7372-1F4D-440C-8F4E-E68BC0F56682}" type="slidenum">
              <a:rPr lang="it-IT" altLang="it-IT"/>
              <a:pPr eaLnBrk="1" hangingPunct="1"/>
              <a:t>21</a:t>
            </a:fld>
            <a:endParaRPr lang="it-IT" altLang="it-IT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69680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BC7D2F0-AF58-4165-960F-B2276DDEA129}" type="slidenum">
              <a:rPr lang="it-IT" altLang="it-IT"/>
              <a:pPr eaLnBrk="1" hangingPunct="1"/>
              <a:t>22</a:t>
            </a:fld>
            <a:endParaRPr lang="it-IT" altLang="it-IT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11510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1A964FB-221E-4E8E-A5C8-4E383184AF2C}" type="slidenum">
              <a:rPr lang="it-IT" altLang="it-IT"/>
              <a:pPr eaLnBrk="1" hangingPunct="1"/>
              <a:t>23</a:t>
            </a:fld>
            <a:endParaRPr lang="it-IT" altLang="it-IT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82310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9460034-E01D-4638-9FEF-632D5EBDDB89}" type="slidenum">
              <a:rPr lang="it-IT" altLang="it-IT"/>
              <a:pPr eaLnBrk="1" hangingPunct="1"/>
              <a:t>24</a:t>
            </a:fld>
            <a:endParaRPr lang="it-IT" altLang="it-IT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20305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FD30738-B4F5-450A-84B2-3C2248BF65A7}" type="slidenum">
              <a:rPr lang="it-IT" altLang="it-IT"/>
              <a:pPr eaLnBrk="1" hangingPunct="1"/>
              <a:t>25</a:t>
            </a:fld>
            <a:endParaRPr lang="it-IT" altLang="it-IT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1291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A36097F-FEF1-44EE-8719-A5C261F66417}" type="slidenum">
              <a:rPr lang="it-IT" altLang="it-IT"/>
              <a:pPr eaLnBrk="1" hangingPunct="1"/>
              <a:t>26</a:t>
            </a:fld>
            <a:endParaRPr lang="it-IT" altLang="it-IT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8927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88012D7-334E-4DFF-9FCA-1C2A0BF91389}" type="slidenum">
              <a:rPr lang="it-IT" altLang="it-IT"/>
              <a:pPr eaLnBrk="1" hangingPunct="1"/>
              <a:t>27</a:t>
            </a:fld>
            <a:endParaRPr lang="it-IT" altLang="it-IT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14263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195D9BD-E5A6-498B-9CE1-7D0C9A3AAA2C}" type="slidenum">
              <a:rPr lang="it-IT" altLang="it-IT"/>
              <a:pPr eaLnBrk="1" hangingPunct="1"/>
              <a:t>28</a:t>
            </a:fld>
            <a:endParaRPr lang="it-IT" altLang="it-IT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47613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11D4420-7C6C-47DF-8F08-765417DC273C}" type="slidenum">
              <a:rPr lang="it-IT" altLang="it-IT"/>
              <a:pPr eaLnBrk="1" hangingPunct="1"/>
              <a:t>29</a:t>
            </a:fld>
            <a:endParaRPr lang="it-IT" altLang="it-IT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7516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8B50212-AA27-4BFA-A355-C3EF0220F5D1}" type="slidenum">
              <a:rPr lang="it-IT" altLang="it-IT"/>
              <a:pPr eaLnBrk="1" hangingPunct="1"/>
              <a:t>30</a:t>
            </a:fld>
            <a:endParaRPr lang="it-IT" altLang="it-IT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8271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37F3599-8695-4FDB-ADCC-576A69180CDF}" type="slidenum">
              <a:rPr lang="it-IT" altLang="it-IT"/>
              <a:pPr eaLnBrk="1" hangingPunct="1"/>
              <a:t>3</a:t>
            </a:fld>
            <a:endParaRPr lang="it-IT" altLang="it-IT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05579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82B6AC7-35B0-431F-B774-D795A414852D}" type="slidenum">
              <a:rPr lang="it-IT" altLang="it-IT"/>
              <a:pPr eaLnBrk="1" hangingPunct="1"/>
              <a:t>31</a:t>
            </a:fld>
            <a:endParaRPr lang="it-IT" altLang="it-IT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148906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5C5CEF9-BCF2-4B99-AD00-77B99AF868D3}" type="slidenum">
              <a:rPr lang="it-IT" altLang="it-IT"/>
              <a:pPr eaLnBrk="1" hangingPunct="1"/>
              <a:t>32</a:t>
            </a:fld>
            <a:endParaRPr lang="it-IT" altLang="it-IT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2773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D6D1BA6-10B1-4E32-ACB3-1048BD2CE335}" type="slidenum">
              <a:rPr lang="it-IT" altLang="it-IT"/>
              <a:pPr eaLnBrk="1" hangingPunct="1"/>
              <a:t>33</a:t>
            </a:fld>
            <a:endParaRPr lang="it-IT" altLang="it-IT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18320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C40BCC5-3B29-4261-8801-D7AFB92843A1}" type="slidenum">
              <a:rPr lang="it-IT" altLang="it-IT"/>
              <a:pPr eaLnBrk="1" hangingPunct="1"/>
              <a:t>34</a:t>
            </a:fld>
            <a:endParaRPr lang="it-IT" altLang="it-IT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69780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69D3AD9-4909-4BC8-97DC-A313F3F90F35}" type="slidenum">
              <a:rPr lang="it-IT" altLang="it-IT"/>
              <a:pPr eaLnBrk="1" hangingPunct="1"/>
              <a:t>35</a:t>
            </a:fld>
            <a:endParaRPr lang="it-IT" altLang="it-IT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50157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A9BF12A-6358-4813-B726-9DF4877A4BFF}" type="slidenum">
              <a:rPr lang="it-IT" altLang="it-IT"/>
              <a:pPr eaLnBrk="1" hangingPunct="1"/>
              <a:t>4</a:t>
            </a:fld>
            <a:endParaRPr lang="it-IT" altLang="it-IT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312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41EDD62-D911-427C-B508-A8FF602F2A9A}" type="slidenum">
              <a:rPr lang="it-IT" altLang="it-IT"/>
              <a:pPr eaLnBrk="1" hangingPunct="1"/>
              <a:t>5</a:t>
            </a:fld>
            <a:endParaRPr lang="it-IT" altLang="it-IT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636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F58C883-C271-4989-A691-FE215357D43A}" type="slidenum">
              <a:rPr lang="it-IT" altLang="it-IT"/>
              <a:pPr eaLnBrk="1" hangingPunct="1"/>
              <a:t>6</a:t>
            </a:fld>
            <a:endParaRPr lang="it-IT" altLang="it-IT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6921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CDD6191-D011-452F-88E2-9C12183CFFF4}" type="slidenum">
              <a:rPr lang="it-IT" altLang="it-IT"/>
              <a:pPr eaLnBrk="1" hangingPunct="1"/>
              <a:t>7</a:t>
            </a:fld>
            <a:endParaRPr lang="it-IT" altLang="it-IT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6499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4F97453-F576-43FB-8A96-3D781852DEC6}" type="slidenum">
              <a:rPr lang="it-IT" altLang="it-IT"/>
              <a:pPr eaLnBrk="1" hangingPunct="1"/>
              <a:t>8</a:t>
            </a:fld>
            <a:endParaRPr lang="it-IT" altLang="it-IT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8248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CFF4A01-45E4-4D5A-B088-2C2506FF9152}" type="slidenum">
              <a:rPr lang="it-IT" altLang="it-IT"/>
              <a:pPr eaLnBrk="1" hangingPunct="1"/>
              <a:t>9</a:t>
            </a:fld>
            <a:endParaRPr lang="it-IT" altLang="it-IT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5584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CBF014-B74E-49BB-944D-6504496F92D4}" type="slidenum">
              <a:rPr lang="en-US" altLang="it-IT"/>
              <a:pPr/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1420467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DE623C-CF2B-4FD0-B937-52BD374C5DED}" type="slidenum">
              <a:rPr lang="en-US" altLang="it-IT"/>
              <a:pPr/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320409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E5AA8B-AF1C-49E1-AB5B-0EB651714076}" type="slidenum">
              <a:rPr lang="en-US" altLang="it-IT"/>
              <a:pPr/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2519286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8F0775-13D3-45AA-9FED-3697E7318947}" type="slidenum">
              <a:rPr lang="en-US" altLang="it-IT"/>
              <a:pPr/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2827288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F8B85C-B971-4916-8660-C27560FD51A5}" type="slidenum">
              <a:rPr lang="en-US" altLang="it-IT"/>
              <a:pPr/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2081089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0BF5C5-9016-4FF0-BC28-341879C1BC2F}" type="slidenum">
              <a:rPr lang="en-US" altLang="it-IT"/>
              <a:pPr/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3873240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08664D-3B5A-4BD7-8689-013D9D53E099}" type="slidenum">
              <a:rPr lang="en-US" altLang="it-IT"/>
              <a:pPr/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1899611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C81BE1-2884-4184-91E6-615A7EAFC6AD}" type="slidenum">
              <a:rPr lang="en-US" altLang="it-IT"/>
              <a:pPr/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1768394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A2A2D0-1CCD-4252-BE21-EBBBEDD1DE24}" type="slidenum">
              <a:rPr lang="en-US" altLang="it-IT"/>
              <a:pPr/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2602932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EB817A-882B-43F2-A7AD-3ECDF02C769B}" type="slidenum">
              <a:rPr lang="en-US" altLang="it-IT"/>
              <a:pPr/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2874224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001C7D-D871-4275-9F85-645C87DA1716}" type="slidenum">
              <a:rPr lang="en-US" altLang="it-IT"/>
              <a:pPr/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848588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it-IT" smtClean="0"/>
              <a:t>Kliknij, aby edytować styl wzorca tytułu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it-IT" smtClean="0"/>
              <a:t>Kliknij, aby edytować style wzorca tekstu</a:t>
            </a:r>
          </a:p>
          <a:p>
            <a:pPr lvl="1"/>
            <a:r>
              <a:rPr lang="en-US" altLang="it-IT" smtClean="0"/>
              <a:t>Drugi poziom</a:t>
            </a:r>
          </a:p>
          <a:p>
            <a:pPr lvl="2"/>
            <a:r>
              <a:rPr lang="en-US" altLang="it-IT" smtClean="0"/>
              <a:t>Trzeci poziom</a:t>
            </a:r>
          </a:p>
          <a:p>
            <a:pPr lvl="3"/>
            <a:r>
              <a:rPr lang="en-US" altLang="it-IT" smtClean="0"/>
              <a:t>Czwarty poziom</a:t>
            </a:r>
          </a:p>
          <a:p>
            <a:pPr lvl="4"/>
            <a:r>
              <a:rPr lang="en-US" altLang="it-IT" smtClean="0"/>
              <a:t>Piąty poziom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90184DC-657C-407C-9A22-D9B979715D15}" type="slidenum">
              <a:rPr lang="en-US" altLang="it-IT"/>
              <a:pPr/>
              <a:t>‹N›</a:t>
            </a:fld>
            <a:endParaRPr lang="en-US" alt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19250" y="5300663"/>
            <a:ext cx="6400800" cy="936625"/>
          </a:xfrm>
        </p:spPr>
        <p:txBody>
          <a:bodyPr/>
          <a:lstStyle/>
          <a:p>
            <a:pPr eaLnBrk="1" hangingPunct="1"/>
            <a:r>
              <a:rPr lang="pl-PL" altLang="it-IT" sz="2000" u="sng" smtClean="0">
                <a:solidFill>
                  <a:srgbClr val="FFFF00"/>
                </a:solidFill>
                <a:latin typeface="Tahoma" panose="020B0604030504040204" pitchFamily="34" charset="0"/>
              </a:rPr>
              <a:t>www.</a:t>
            </a:r>
            <a:r>
              <a:rPr lang="it-IT" altLang="it-IT" sz="2000" u="sng" smtClean="0">
                <a:solidFill>
                  <a:srgbClr val="FFFF00"/>
                </a:solidFill>
                <a:latin typeface="Tahoma" panose="020B0604030504040204" pitchFamily="34" charset="0"/>
              </a:rPr>
              <a:t>awodka.net/s208/</a:t>
            </a:r>
            <a:endParaRPr lang="en-US" altLang="it-IT" sz="2000" u="sng" smtClean="0">
              <a:solidFill>
                <a:srgbClr val="FFFF00"/>
              </a:solidFill>
              <a:latin typeface="Tahoma" panose="020B0604030504040204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331913" y="1700213"/>
            <a:ext cx="7200900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it-IT" altLang="it-IT" sz="4000" i="1">
                <a:solidFill>
                  <a:srgbClr val="FFFF00"/>
                </a:solidFill>
              </a:rPr>
              <a:t>Non vi chiamo più servi, </a:t>
            </a:r>
          </a:p>
          <a:p>
            <a:pPr algn="ctr" eaLnBrk="1" hangingPunct="1">
              <a:spcBef>
                <a:spcPct val="20000"/>
              </a:spcBef>
            </a:pPr>
            <a:r>
              <a:rPr lang="it-IT" altLang="it-IT" sz="4000" i="1">
                <a:solidFill>
                  <a:srgbClr val="FFFF00"/>
                </a:solidFill>
              </a:rPr>
              <a:t>ma amici</a:t>
            </a:r>
            <a:endParaRPr lang="pl-PL" altLang="it-IT" sz="4000" i="1">
              <a:solidFill>
                <a:srgbClr val="FFFF00"/>
              </a:solidFill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3779838" y="3429000"/>
            <a:ext cx="23050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it-IT" altLang="it-IT" sz="2400">
                <a:solidFill>
                  <a:schemeClr val="bg1"/>
                </a:solidFill>
              </a:rPr>
              <a:t>(</a:t>
            </a:r>
            <a:r>
              <a:rPr lang="it-IT" altLang="it-IT" sz="2400" i="1">
                <a:solidFill>
                  <a:schemeClr val="bg1"/>
                </a:solidFill>
              </a:rPr>
              <a:t>Gv</a:t>
            </a:r>
            <a:r>
              <a:rPr lang="it-IT" altLang="it-IT" sz="2400">
                <a:solidFill>
                  <a:schemeClr val="bg1"/>
                </a:solidFill>
              </a:rPr>
              <a:t> 15,15)</a:t>
            </a:r>
            <a:endParaRPr lang="en-US" altLang="it-IT" sz="2400">
              <a:solidFill>
                <a:schemeClr val="bg1"/>
              </a:solidFill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900113" y="4292600"/>
            <a:ext cx="727233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it-IT" altLang="it-IT" sz="3200" dirty="0" smtClean="0">
                <a:solidFill>
                  <a:srgbClr val="66FFFF"/>
                </a:solidFill>
                <a:latin typeface="Times New Roman" panose="02020603050405020304" pitchFamily="18" charset="0"/>
              </a:rPr>
              <a:t>19 </a:t>
            </a:r>
            <a:r>
              <a:rPr lang="it-IT" altLang="it-IT" sz="3200" dirty="0" smtClean="0">
                <a:solidFill>
                  <a:srgbClr val="66FFFF"/>
                </a:solidFill>
                <a:latin typeface="Times New Roman" panose="02020603050405020304" pitchFamily="18" charset="0"/>
              </a:rPr>
              <a:t>maggio 2017:</a:t>
            </a:r>
            <a:r>
              <a:rPr lang="it-IT" altLang="it-IT" sz="3200" dirty="0" smtClean="0">
                <a:solidFill>
                  <a:srgbClr val="003399"/>
                </a:solidFill>
                <a:latin typeface="Times New Roman" panose="02020603050405020304" pitchFamily="18" charset="0"/>
              </a:rPr>
              <a:t> </a:t>
            </a:r>
            <a:r>
              <a:rPr lang="it-IT" altLang="it-IT" sz="3200" dirty="0">
                <a:solidFill>
                  <a:srgbClr val="FF6600"/>
                </a:solidFill>
                <a:latin typeface="Times New Roman" panose="02020603050405020304" pitchFamily="18" charset="0"/>
              </a:rPr>
              <a:t>Lezioni 7 - 8</a:t>
            </a:r>
            <a:endParaRPr lang="en-US" altLang="it-IT" sz="3200" dirty="0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Picture 9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36563"/>
            <a:ext cx="4103688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  <p:bldP spid="2054" grpId="0"/>
      <p:bldP spid="2055" grpId="0"/>
      <p:bldP spid="205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 smtClean="0">
                <a:solidFill>
                  <a:srgbClr val="FF3300"/>
                </a:solidFill>
              </a:rPr>
              <a:t>Gv 17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it-IT" altLang="it-IT" sz="2800" dirty="0" smtClean="0">
                <a:solidFill>
                  <a:srgbClr val="FFFF00"/>
                </a:solidFill>
              </a:rPr>
              <a:t>Ambientazione: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it-IT" altLang="it-IT" sz="2800" dirty="0" smtClean="0">
              <a:solidFill>
                <a:srgbClr val="FFFF00"/>
              </a:solidFill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sz="28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Gv 17 trova una sua chiara collocazione nel contesto </a:t>
            </a:r>
            <a:r>
              <a:rPr lang="it-IT" altLang="zh-TW" sz="28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dei «discorsi d’addio» del QV. </a:t>
            </a:r>
            <a:endParaRPr lang="it-IT" altLang="zh-TW" sz="2800" dirty="0" smtClean="0">
              <a:solidFill>
                <a:schemeClr val="bg1"/>
              </a:solidFill>
              <a:ea typeface="新細明體" panose="02020500000000000000" pitchFamily="18" charset="-120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sz="28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Dopo la presentazione dei temi </a:t>
            </a:r>
            <a:r>
              <a:rPr lang="it-IT" altLang="zh-TW" sz="28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attraverso </a:t>
            </a:r>
            <a:r>
              <a:rPr lang="it-IT" altLang="zh-TW" sz="28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il racconto di alcuni fatti dalla portata simbolica, </a:t>
            </a:r>
            <a:r>
              <a:rPr lang="it-IT" altLang="zh-TW" sz="2800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questi temi vengono approfonditi da Gesù mostrando ai discepoli il contributo che egli si aspetta da loro, e l’opera del Paraclito, per essere poi realizzati nella forma della preghiera al Padre.</a:t>
            </a:r>
            <a:r>
              <a:rPr lang="it-IT" altLang="zh-TW" sz="28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 </a:t>
            </a:r>
            <a:endParaRPr lang="it-IT" altLang="it-IT" sz="2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zh-TW" sz="3600" b="1" smtClean="0">
                <a:solidFill>
                  <a:srgbClr val="FFFF00"/>
                </a:solidFill>
                <a:ea typeface="新細明體" panose="02020500000000000000" pitchFamily="18" charset="-120"/>
              </a:rPr>
              <a:t>Il genere letterario di Gv 13-17</a:t>
            </a:r>
            <a:r>
              <a:rPr lang="it-IT" altLang="it-IT" sz="3600" smtClean="0">
                <a:solidFill>
                  <a:srgbClr val="FFFF00"/>
                </a:solidFill>
              </a:rPr>
              <a:t>: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endParaRPr lang="it-IT" altLang="it-IT" sz="2800" dirty="0" smtClean="0">
              <a:solidFill>
                <a:srgbClr val="FFFF00"/>
              </a:solidFill>
            </a:endParaRPr>
          </a:p>
          <a:p>
            <a:pPr algn="just" eaLnBrk="1" hangingPunct="1">
              <a:buFontTx/>
              <a:buNone/>
            </a:pPr>
            <a:r>
              <a:rPr lang="it-IT" altLang="zh-TW" sz="28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Il </a:t>
            </a:r>
            <a:r>
              <a:rPr lang="it-IT" altLang="zh-TW" sz="28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«discorso </a:t>
            </a:r>
            <a:r>
              <a:rPr lang="it-IT" altLang="zh-TW" sz="28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di </a:t>
            </a:r>
            <a:r>
              <a:rPr lang="it-IT" altLang="zh-TW" sz="28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addio» </a:t>
            </a:r>
            <a:r>
              <a:rPr lang="it-IT" altLang="zh-TW" sz="28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e la </a:t>
            </a:r>
            <a:r>
              <a:rPr lang="it-IT" altLang="zh-TW" sz="28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«preghiera conclusiva» </a:t>
            </a:r>
            <a:r>
              <a:rPr lang="it-IT" altLang="zh-TW" sz="28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sono posti prima del racconto della Passione. </a:t>
            </a:r>
          </a:p>
          <a:p>
            <a:pPr algn="just" eaLnBrk="1" hangingPunct="1">
              <a:buFontTx/>
              <a:buNone/>
            </a:pPr>
            <a:r>
              <a:rPr lang="it-IT" altLang="zh-TW" sz="28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In realtà, tenendo conto di quando è stato scritto il Vangelo, essi già presuppongono l’evento pasquale, riflettono già la Risurrezione e la vittoria di Gesù. </a:t>
            </a:r>
          </a:p>
          <a:p>
            <a:pPr algn="just" eaLnBrk="1" hangingPunct="1">
              <a:buFontTx/>
              <a:buNone/>
            </a:pPr>
            <a:endParaRPr lang="it-IT" altLang="zh-TW" sz="2800" dirty="0" smtClean="0">
              <a:solidFill>
                <a:srgbClr val="FFFF00"/>
              </a:solidFill>
              <a:ea typeface="新細明體" panose="02020500000000000000" pitchFamily="18" charset="-120"/>
            </a:endParaRPr>
          </a:p>
          <a:p>
            <a:pPr algn="r" eaLnBrk="1" hangingPunct="1">
              <a:buFontTx/>
              <a:buNone/>
            </a:pPr>
            <a:r>
              <a:rPr lang="it-IT" altLang="zh-TW" sz="28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La prospettiva </a:t>
            </a:r>
            <a:r>
              <a:rPr lang="it-IT" altLang="zh-TW" sz="28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è visibilmente post-pasquale</a:t>
            </a:r>
            <a:r>
              <a:rPr lang="it-IT" altLang="zh-TW" sz="28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. </a:t>
            </a:r>
            <a:endParaRPr lang="it-IT" altLang="it-IT" sz="2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813"/>
            <a:ext cx="8229600" cy="647700"/>
          </a:xfrm>
        </p:spPr>
        <p:txBody>
          <a:bodyPr/>
          <a:lstStyle/>
          <a:p>
            <a:pPr eaLnBrk="1" hangingPunct="1"/>
            <a:r>
              <a:rPr lang="it-IT" altLang="zh-TW" sz="2800" b="1" smtClean="0">
                <a:solidFill>
                  <a:srgbClr val="FFFF00"/>
                </a:solidFill>
                <a:ea typeface="新細明體" panose="02020500000000000000" pitchFamily="18" charset="-120"/>
              </a:rPr>
              <a:t/>
            </a:r>
            <a:br>
              <a:rPr lang="it-IT" altLang="zh-TW" sz="2800" b="1" smtClean="0">
                <a:solidFill>
                  <a:srgbClr val="FFFF00"/>
                </a:solidFill>
                <a:ea typeface="新細明體" panose="02020500000000000000" pitchFamily="18" charset="-120"/>
              </a:rPr>
            </a:br>
            <a:r>
              <a:rPr lang="it-IT" altLang="zh-TW" sz="2800" b="1" smtClean="0">
                <a:solidFill>
                  <a:srgbClr val="FFFF00"/>
                </a:solidFill>
                <a:ea typeface="新細明體" panose="02020500000000000000" pitchFamily="18" charset="-120"/>
              </a:rPr>
              <a:t>Il genere letterario di Gv 13-17: </a:t>
            </a:r>
            <a:r>
              <a:rPr lang="it-IT" altLang="zh-TW" sz="2800" b="1" i="1" smtClean="0">
                <a:solidFill>
                  <a:schemeClr val="bg1"/>
                </a:solidFill>
                <a:ea typeface="新細明體" panose="02020500000000000000" pitchFamily="18" charset="-120"/>
              </a:rPr>
              <a:t>la preghiera</a:t>
            </a:r>
            <a:br>
              <a:rPr lang="it-IT" altLang="zh-TW" sz="2800" b="1" i="1" smtClean="0">
                <a:solidFill>
                  <a:schemeClr val="bg1"/>
                </a:solidFill>
                <a:ea typeface="新細明體" panose="02020500000000000000" pitchFamily="18" charset="-120"/>
              </a:rPr>
            </a:br>
            <a:endParaRPr lang="it-IT" altLang="it-IT" sz="2800" smtClean="0">
              <a:solidFill>
                <a:srgbClr val="FF3300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29600" cy="49291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it-IT" altLang="it-IT" sz="1000" dirty="0" smtClean="0">
              <a:solidFill>
                <a:srgbClr val="FFFF00"/>
              </a:solidFill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sz="24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In Gv </a:t>
            </a:r>
            <a:r>
              <a:rPr lang="it-IT" altLang="zh-TW" sz="24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17, in forma di preghiera, </a:t>
            </a:r>
            <a:r>
              <a:rPr lang="it-IT" altLang="zh-TW" sz="24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Gesù presenta </a:t>
            </a:r>
            <a:r>
              <a:rPr lang="it-IT" altLang="zh-TW" sz="24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alla Chiesa la sua identità profonda, ciò che fa di essa la comunità escatologica: </a:t>
            </a:r>
          </a:p>
          <a:p>
            <a:pPr algn="just" eaLnBrk="1" hangingPunct="1">
              <a:lnSpc>
                <a:spcPct val="90000"/>
              </a:lnSpc>
            </a:pPr>
            <a:r>
              <a:rPr lang="it-IT" altLang="zh-TW" sz="24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la sua origine è nell’</a:t>
            </a:r>
            <a:r>
              <a:rPr lang="it-IT" altLang="zh-TW" sz="2400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amore del Padre</a:t>
            </a:r>
            <a:r>
              <a:rPr lang="it-IT" altLang="zh-TW" sz="24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, </a:t>
            </a:r>
          </a:p>
          <a:p>
            <a:pPr algn="just" eaLnBrk="1" hangingPunct="1">
              <a:lnSpc>
                <a:spcPct val="90000"/>
              </a:lnSpc>
            </a:pPr>
            <a:r>
              <a:rPr lang="it-IT" altLang="zh-TW" sz="24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la sua vita è il </a:t>
            </a:r>
            <a:r>
              <a:rPr lang="it-IT" altLang="zh-TW" sz="2400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seno della Trinità</a:t>
            </a:r>
            <a:r>
              <a:rPr lang="it-IT" altLang="zh-TW" sz="24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.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sz="24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Ciò </a:t>
            </a:r>
            <a:r>
              <a:rPr lang="it-IT" altLang="zh-TW" sz="2400" u="sng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non la deve isolare dal </a:t>
            </a:r>
            <a:r>
              <a:rPr lang="it-IT" altLang="zh-TW" sz="2400" u="sng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mondo</a:t>
            </a:r>
            <a:r>
              <a:rPr lang="it-IT" altLang="zh-TW" sz="24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, anzi, la pone in missione, perché nell’amore fraterno deve attuare l’unità divina ricevuta in dono.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sz="24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Dono dato non una volta per tutte, ma da riceversi di continuo. </a:t>
            </a:r>
            <a:r>
              <a:rPr lang="it-IT" altLang="zh-TW" sz="2400" u="sng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Infatti la Chiesa è se stessa solo </a:t>
            </a:r>
            <a:r>
              <a:rPr lang="it-IT" altLang="zh-TW" sz="2400" u="sng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se vive nella relazione divina</a:t>
            </a:r>
            <a:r>
              <a:rPr lang="it-IT" altLang="zh-TW" sz="2400" u="sng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, </a:t>
            </a:r>
            <a:r>
              <a:rPr lang="it-IT" altLang="zh-TW" sz="2400" u="sng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nell’essere «uno </a:t>
            </a:r>
            <a:r>
              <a:rPr lang="it-IT" altLang="zh-TW" sz="2400" u="sng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come </a:t>
            </a:r>
            <a:r>
              <a:rPr lang="it-IT" altLang="zh-TW" sz="2400" u="sng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noi», </a:t>
            </a:r>
            <a:r>
              <a:rPr lang="it-IT" altLang="zh-TW" sz="2400" u="sng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che continuamente la crea</a:t>
            </a:r>
            <a:r>
              <a:rPr lang="it-IT" altLang="zh-TW" sz="24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. Il tutto espresso in preghiera perché ciò è prima di tutto opera di Dio.</a:t>
            </a:r>
            <a:endParaRPr lang="it-IT" altLang="it-IT" sz="24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it-IT" altLang="zh-TW" sz="2400" b="1" dirty="0" smtClean="0">
              <a:solidFill>
                <a:srgbClr val="66FFFF"/>
              </a:solidFill>
              <a:ea typeface="新細明體" panose="02020500000000000000" pitchFamily="18" charset="-120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sz="2400" b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Gv 17 sembra obbedire a uno schema improntato alla </a:t>
            </a:r>
            <a:r>
              <a:rPr lang="it-IT" altLang="zh-TW" sz="2400" b="1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retorica greca</a:t>
            </a:r>
            <a:r>
              <a:rPr lang="it-IT" altLang="zh-TW" sz="2400" b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: </a:t>
            </a:r>
            <a:endParaRPr lang="it-IT" altLang="zh-TW" sz="2400" b="1" dirty="0" smtClean="0">
              <a:solidFill>
                <a:srgbClr val="66FFFF"/>
              </a:solidFill>
              <a:ea typeface="新細明體" panose="02020500000000000000" pitchFamily="18" charset="-120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sz="2400" b="1" dirty="0">
                <a:solidFill>
                  <a:srgbClr val="66FFFF"/>
                </a:solidFill>
                <a:ea typeface="新細明體" panose="02020500000000000000" pitchFamily="18" charset="-120"/>
              </a:rPr>
              <a:t>	</a:t>
            </a:r>
            <a:r>
              <a:rPr lang="it-IT" altLang="zh-TW" sz="2400" b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dopo </a:t>
            </a:r>
            <a:r>
              <a:rPr lang="it-IT" altLang="zh-TW" sz="2400" b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una </a:t>
            </a:r>
            <a:r>
              <a:rPr lang="it-IT" altLang="zh-TW" sz="2400" b="1" u="sng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introduzione in Gv 1,1-5</a:t>
            </a:r>
            <a:r>
              <a:rPr lang="it-IT" altLang="zh-TW" sz="2400" b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 (simile ad un </a:t>
            </a:r>
            <a:r>
              <a:rPr lang="it-IT" altLang="zh-TW" sz="2400" b="1" i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exordium</a:t>
            </a:r>
            <a:r>
              <a:rPr lang="it-IT" altLang="zh-TW" sz="2400" b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), Gesù presenta al Padre la sua </a:t>
            </a:r>
            <a:r>
              <a:rPr lang="it-IT" altLang="zh-TW" sz="2400" b="1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richiesta</a:t>
            </a:r>
            <a:r>
              <a:rPr lang="it-IT" altLang="zh-TW" sz="2400" b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: la propria glorificazione (Gv 17,5).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it-IT" altLang="zh-TW" sz="2400" b="1" dirty="0" smtClean="0">
              <a:solidFill>
                <a:srgbClr val="66FFFF"/>
              </a:solidFill>
              <a:ea typeface="新細明體" panose="02020500000000000000" pitchFamily="18" charset="-120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sz="2400" b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È questa la </a:t>
            </a:r>
            <a:r>
              <a:rPr lang="it-IT" altLang="zh-TW" sz="2400" b="1" i="1" u="sng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propositio</a:t>
            </a:r>
            <a:r>
              <a:rPr lang="it-IT" altLang="zh-TW" sz="2400" b="1" u="sng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 del capitolo</a:t>
            </a:r>
            <a:r>
              <a:rPr lang="it-IT" altLang="zh-TW" sz="2400" b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, che ingenera un </a:t>
            </a:r>
            <a:r>
              <a:rPr lang="it-IT" altLang="zh-TW" sz="2400" b="1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movimento di ricerca del suo senso</a:t>
            </a:r>
            <a:r>
              <a:rPr lang="it-IT" altLang="zh-TW" sz="2400" b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 e la conseguente </a:t>
            </a:r>
            <a:r>
              <a:rPr lang="it-IT" altLang="zh-TW" sz="2400" b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scoperta di esso, </a:t>
            </a:r>
            <a:r>
              <a:rPr lang="it-IT" altLang="zh-TW" sz="2400" b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non senza </a:t>
            </a:r>
            <a:r>
              <a:rPr lang="it-IT" altLang="zh-TW" sz="2400" b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sorpresa. </a:t>
            </a:r>
            <a:endParaRPr lang="it-IT" altLang="zh-TW" sz="2400" b="1" dirty="0" smtClean="0">
              <a:ea typeface="新細明體" panose="02020500000000000000" pitchFamily="18" charset="-120"/>
            </a:endParaRPr>
          </a:p>
        </p:txBody>
      </p:sp>
      <p:sp>
        <p:nvSpPr>
          <p:cNvPr id="14339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zh-TW" sz="3200" b="1" smtClean="0">
                <a:solidFill>
                  <a:srgbClr val="FFFF00"/>
                </a:solidFill>
                <a:ea typeface="新細明體" panose="02020500000000000000" pitchFamily="18" charset="-120"/>
              </a:rPr>
              <a:t>L’articolazione di Gv 17</a:t>
            </a:r>
            <a:endParaRPr lang="it-IT" altLang="it-IT" sz="3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it-IT" altLang="zh-TW" sz="3200" b="1" smtClean="0">
                <a:solidFill>
                  <a:srgbClr val="FFFF00"/>
                </a:solidFill>
                <a:ea typeface="新細明體" panose="02020500000000000000" pitchFamily="18" charset="-120"/>
              </a:rPr>
              <a:t>L’articolazione di Gv 17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it-IT" altLang="zh-TW" sz="2400" b="1" dirty="0" smtClean="0">
              <a:solidFill>
                <a:schemeClr val="bg1"/>
              </a:solidFill>
              <a:ea typeface="新細明體" panose="02020500000000000000" pitchFamily="18" charset="-120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sz="2400" b="1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Gesù descrive in seguito </a:t>
            </a:r>
            <a:r>
              <a:rPr lang="it-IT" altLang="zh-TW" sz="2400" b="1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l’opera che ha compiuto</a:t>
            </a:r>
            <a:r>
              <a:rPr lang="it-IT" altLang="zh-TW" sz="2400" b="1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, </a:t>
            </a:r>
            <a:r>
              <a:rPr lang="it-IT" altLang="zh-TW" sz="2400" b="1" u="sng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rivelando il Padre ai discepoli</a:t>
            </a:r>
            <a:r>
              <a:rPr lang="it-IT" altLang="zh-TW" sz="2400" b="1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. Ora essi sono </a:t>
            </a:r>
            <a:r>
              <a:rPr lang="it-IT" altLang="zh-TW" sz="2400" b="1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divenuti la gloria del Figlio.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it-IT" altLang="zh-TW" sz="2400" b="1" dirty="0" smtClean="0">
              <a:solidFill>
                <a:schemeClr val="bg1"/>
              </a:solidFill>
              <a:ea typeface="新細明體" panose="02020500000000000000" pitchFamily="18" charset="-120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sz="2400" b="1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Tuttavia </a:t>
            </a:r>
            <a:r>
              <a:rPr lang="it-IT" altLang="zh-TW" sz="2400" b="1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una </a:t>
            </a:r>
            <a:r>
              <a:rPr lang="it-IT" altLang="zh-TW" sz="2400" b="1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nuova problematica</a:t>
            </a:r>
            <a:r>
              <a:rPr lang="it-IT" altLang="zh-TW" sz="2400" b="1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 si determina a motivo del suo </a:t>
            </a:r>
            <a:r>
              <a:rPr lang="it-IT" altLang="zh-TW" sz="2400" b="1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ritorno al Padre </a:t>
            </a:r>
            <a:r>
              <a:rPr lang="it-IT" altLang="zh-TW" sz="2400" b="1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(Gv 17,6-11a)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it-IT" altLang="zh-TW" sz="2400" b="1" dirty="0" smtClean="0">
              <a:solidFill>
                <a:schemeClr val="bg1"/>
              </a:solidFill>
              <a:ea typeface="新細明體" panose="02020500000000000000" pitchFamily="18" charset="-120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sz="2400" b="1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Tale unità può essere retoricamente interpretata come </a:t>
            </a:r>
            <a:r>
              <a:rPr lang="it-IT" altLang="zh-TW" sz="2400" b="1" i="1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una </a:t>
            </a:r>
            <a:r>
              <a:rPr lang="it-IT" altLang="zh-TW" sz="2400" b="1" i="1" u="sng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narratio</a:t>
            </a:r>
            <a:r>
              <a:rPr lang="it-IT" altLang="zh-TW" sz="2400" b="1" u="sng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, </a:t>
            </a:r>
            <a:r>
              <a:rPr lang="it-IT" altLang="zh-TW" sz="2400" b="1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la </a:t>
            </a:r>
            <a:r>
              <a:rPr lang="it-IT" altLang="zh-TW" sz="2400" b="1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quale </a:t>
            </a:r>
            <a:r>
              <a:rPr lang="it-IT" altLang="zh-TW" sz="2400" b="1" u="sng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mostra </a:t>
            </a:r>
            <a:r>
              <a:rPr lang="it-IT" altLang="zh-TW" sz="2400" b="1" u="sng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che la gloria di Gesù sta nei discepoli</a:t>
            </a:r>
            <a:r>
              <a:rPr lang="it-IT" altLang="zh-TW" sz="2400" b="1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 (Gv 17,10</a:t>
            </a:r>
            <a:r>
              <a:rPr lang="it-IT" altLang="zh-TW" sz="2400" b="1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) e </a:t>
            </a:r>
            <a:r>
              <a:rPr lang="it-IT" altLang="zh-TW" sz="2400" b="1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fornisce </a:t>
            </a:r>
            <a:r>
              <a:rPr lang="it-IT" altLang="zh-TW" sz="2400" b="1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la ragione del successivo sviluppo argomentativo</a:t>
            </a:r>
            <a:r>
              <a:rPr lang="it-IT" altLang="zh-TW" sz="2400" b="1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.</a:t>
            </a:r>
            <a:r>
              <a:rPr lang="it-IT" altLang="zh-TW" sz="24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 smtClean="0">
                <a:solidFill>
                  <a:srgbClr val="FF3300"/>
                </a:solidFill>
              </a:rPr>
              <a:t>Gv 17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29600" cy="51117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it-IT" altLang="zh-TW" sz="2400" b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La richiesta di Gesù (Gv 17,11b) viene ad assumere </a:t>
            </a:r>
            <a:r>
              <a:rPr lang="it-IT" altLang="zh-TW" sz="2400" b="1" u="sng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funzione di </a:t>
            </a:r>
            <a:r>
              <a:rPr lang="it-IT" altLang="zh-TW" sz="2400" b="1" i="1" u="sng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partitio</a:t>
            </a:r>
            <a:r>
              <a:rPr lang="it-IT" altLang="zh-TW" sz="2400" b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, in quanto </a:t>
            </a:r>
            <a:r>
              <a:rPr lang="it-IT" altLang="zh-TW" sz="2400" b="1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ciò che Gesù chiede al Padre è distinto in tre parti</a:t>
            </a:r>
            <a:r>
              <a:rPr lang="it-IT" altLang="zh-TW" sz="2400" b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. I versetti seguenti sono dedicati alla presentazione di </a:t>
            </a:r>
            <a:r>
              <a:rPr lang="it-IT" altLang="zh-TW" sz="2400" b="1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tre richieste</a:t>
            </a:r>
            <a:r>
              <a:rPr lang="it-IT" altLang="zh-TW" sz="2400" b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it-IT" altLang="zh-TW" sz="2400" b="1" dirty="0" smtClean="0">
              <a:solidFill>
                <a:srgbClr val="66FFFF"/>
              </a:solidFill>
              <a:ea typeface="新細明體" panose="02020500000000000000" pitchFamily="18" charset="-120"/>
            </a:endParaRP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it-IT" altLang="zh-TW" sz="2400" b="1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la prima</a:t>
            </a:r>
            <a:r>
              <a:rPr lang="it-IT" altLang="zh-TW" sz="2400" b="1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 è la preghiera affinché </a:t>
            </a:r>
            <a:r>
              <a:rPr lang="it-IT" altLang="zh-TW" sz="2400" b="1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il Padre custodisca i discepoli dal male</a:t>
            </a:r>
            <a:r>
              <a:rPr lang="it-IT" altLang="zh-TW" sz="2400" b="1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 (Gv 17,12-16), 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it-IT" altLang="zh-TW" sz="2400" b="1" u="sng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la seconda</a:t>
            </a:r>
            <a:r>
              <a:rPr lang="it-IT" altLang="zh-TW" sz="2400" b="1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 è la preghiera </a:t>
            </a:r>
            <a:r>
              <a:rPr lang="it-IT" altLang="zh-TW" sz="2400" b="1" u="sng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per la santificazione dei discepoli</a:t>
            </a:r>
            <a:r>
              <a:rPr lang="it-IT" altLang="zh-TW" sz="2400" b="1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 (Gv </a:t>
            </a:r>
            <a:r>
              <a:rPr lang="it-IT" altLang="zh-TW" sz="2400" b="1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17,17-19</a:t>
            </a:r>
            <a:r>
              <a:rPr lang="it-IT" altLang="zh-TW" sz="2400" b="1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); 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it-IT" altLang="zh-TW" sz="2400" b="1" u="sng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la terza</a:t>
            </a:r>
            <a:r>
              <a:rPr lang="it-IT" altLang="zh-TW" sz="2400" b="1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 è la </a:t>
            </a:r>
            <a:r>
              <a:rPr lang="it-IT" altLang="zh-TW" sz="2400" b="1" u="sng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preghiera per l’unità, questa volta non solo dei discepoli presenti, ma di tutti i cristiani</a:t>
            </a:r>
            <a:r>
              <a:rPr lang="it-IT" altLang="zh-TW" sz="2400" b="1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 (Gv 17,20-23).</a:t>
            </a:r>
            <a:r>
              <a:rPr lang="it-IT" altLang="zh-TW" sz="2400" b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 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endParaRPr lang="it-IT" altLang="zh-TW" sz="2400" b="1" dirty="0" smtClean="0">
              <a:solidFill>
                <a:srgbClr val="66FFFF"/>
              </a:solidFill>
              <a:ea typeface="新細明體" panose="02020500000000000000" pitchFamily="18" charset="-120"/>
            </a:endParaRP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it-IT" altLang="zh-TW" sz="2400" b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In Gv 17,24-26 poi si ha </a:t>
            </a:r>
            <a:r>
              <a:rPr lang="it-IT" altLang="zh-TW" sz="2400" b="1" u="sng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la conclusione</a:t>
            </a:r>
            <a:r>
              <a:rPr lang="it-IT" altLang="zh-TW" sz="2400" b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, retoricamente </a:t>
            </a:r>
            <a:r>
              <a:rPr lang="it-IT" altLang="zh-TW" sz="2400" b="1" u="sng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la </a:t>
            </a:r>
            <a:r>
              <a:rPr lang="it-IT" altLang="zh-TW" sz="2400" b="1" i="1" u="sng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peroratio</a:t>
            </a:r>
            <a:r>
              <a:rPr lang="it-IT" altLang="zh-TW" sz="2400" b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 della sezione.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 smtClean="0">
                <a:solidFill>
                  <a:srgbClr val="FF3300"/>
                </a:solidFill>
              </a:rPr>
              <a:t>Gv 17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29600" cy="5111750"/>
          </a:xfrm>
        </p:spPr>
        <p:txBody>
          <a:bodyPr/>
          <a:lstStyle/>
          <a:p>
            <a:pPr algn="just" eaLnBrk="1" hangingPunct="1">
              <a:buFontTx/>
              <a:buNone/>
            </a:pPr>
            <a:endParaRPr lang="it-IT" altLang="zh-TW" b="1" dirty="0" smtClean="0">
              <a:solidFill>
                <a:schemeClr val="bg1"/>
              </a:solidFill>
              <a:ea typeface="新細明體" panose="02020500000000000000" pitchFamily="18" charset="-120"/>
            </a:endParaRPr>
          </a:p>
          <a:p>
            <a:pPr algn="just" eaLnBrk="1" hangingPunct="1">
              <a:buFontTx/>
              <a:buNone/>
            </a:pPr>
            <a:r>
              <a:rPr lang="it-IT" altLang="zh-TW" b="1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La </a:t>
            </a:r>
            <a:r>
              <a:rPr lang="it-IT" altLang="zh-TW" b="1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ragione </a:t>
            </a:r>
            <a:endParaRPr lang="it-IT" altLang="zh-TW" b="1" dirty="0" smtClean="0">
              <a:solidFill>
                <a:schemeClr val="bg1"/>
              </a:solidFill>
              <a:ea typeface="新細明體" panose="02020500000000000000" pitchFamily="18" charset="-120"/>
            </a:endParaRPr>
          </a:p>
          <a:p>
            <a:pPr algn="just" eaLnBrk="1" hangingPunct="1">
              <a:buFontTx/>
              <a:buNone/>
            </a:pPr>
            <a:r>
              <a:rPr lang="it-IT" altLang="zh-TW" b="1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della </a:t>
            </a:r>
            <a:r>
              <a:rPr lang="it-IT" altLang="zh-TW" b="1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preghiera di Gesù al </a:t>
            </a:r>
            <a:r>
              <a:rPr lang="it-IT" altLang="zh-TW" b="1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Padre</a:t>
            </a:r>
          </a:p>
          <a:p>
            <a:pPr algn="just" eaLnBrk="1" hangingPunct="1">
              <a:buFontTx/>
              <a:buNone/>
            </a:pPr>
            <a:r>
              <a:rPr lang="it-IT" altLang="zh-TW" b="1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è </a:t>
            </a:r>
            <a:r>
              <a:rPr lang="it-IT" altLang="zh-TW" b="1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la </a:t>
            </a:r>
            <a:r>
              <a:rPr lang="it-IT" altLang="zh-TW" b="1" u="sng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dislocazione spaziale e </a:t>
            </a:r>
            <a:r>
              <a:rPr lang="it-IT" altLang="zh-TW" b="1" u="sng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temporale</a:t>
            </a:r>
          </a:p>
          <a:p>
            <a:pPr algn="just" eaLnBrk="1" hangingPunct="1">
              <a:buFontTx/>
              <a:buNone/>
            </a:pPr>
            <a:r>
              <a:rPr lang="it-IT" altLang="zh-TW" b="1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che </a:t>
            </a:r>
            <a:r>
              <a:rPr lang="it-IT" altLang="zh-TW" b="1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viene a crearsi </a:t>
            </a:r>
            <a:endParaRPr lang="it-IT" altLang="zh-TW" b="1" u="sng" dirty="0" smtClean="0">
              <a:solidFill>
                <a:schemeClr val="bg1"/>
              </a:solidFill>
              <a:ea typeface="新細明體" panose="02020500000000000000" pitchFamily="18" charset="-120"/>
            </a:endParaRPr>
          </a:p>
          <a:p>
            <a:pPr algn="just" eaLnBrk="1" hangingPunct="1">
              <a:buFontTx/>
              <a:buNone/>
            </a:pPr>
            <a:r>
              <a:rPr lang="it-IT" altLang="zh-TW" b="1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tra </a:t>
            </a:r>
            <a:r>
              <a:rPr lang="it-IT" altLang="zh-TW" b="1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la sua persona e i </a:t>
            </a:r>
            <a:r>
              <a:rPr lang="it-IT" altLang="zh-TW" b="1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discepoli</a:t>
            </a:r>
          </a:p>
          <a:p>
            <a:pPr algn="just" eaLnBrk="1" hangingPunct="1">
              <a:buFontTx/>
              <a:buNone/>
            </a:pPr>
            <a:r>
              <a:rPr lang="it-IT" altLang="zh-TW" b="1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a </a:t>
            </a:r>
            <a:r>
              <a:rPr lang="it-IT" altLang="zh-TW" b="1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motivo del suo </a:t>
            </a:r>
            <a:r>
              <a:rPr lang="it-IT" altLang="zh-TW" b="1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ritorno al Padre</a:t>
            </a:r>
            <a:r>
              <a:rPr lang="it-IT" altLang="zh-TW" b="1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.</a:t>
            </a:r>
            <a:r>
              <a:rPr lang="it-IT" altLang="zh-TW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solidFill>
                  <a:srgbClr val="FFFF00"/>
                </a:solidFill>
              </a:rPr>
              <a:t>Gv 17,1-26</a:t>
            </a:r>
            <a:endParaRPr lang="it-IT" b="1" dirty="0">
              <a:solidFill>
                <a:srgbClr val="FFFF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altLang="zh-TW" b="1" dirty="0">
                <a:solidFill>
                  <a:srgbClr val="66FFFF"/>
                </a:solidFill>
                <a:ea typeface="新細明體" panose="02020500000000000000" pitchFamily="18" charset="-120"/>
              </a:rPr>
              <a:t>Gv 17,1-5: </a:t>
            </a:r>
            <a:r>
              <a:rPr lang="it-IT" altLang="zh-TW" b="1" i="1" dirty="0">
                <a:solidFill>
                  <a:srgbClr val="66FFFF"/>
                </a:solidFill>
                <a:ea typeface="新細明體" panose="02020500000000000000" pitchFamily="18" charset="-120"/>
              </a:rPr>
              <a:t>l’Ora della glorificazione</a:t>
            </a:r>
            <a:r>
              <a:rPr lang="it-IT" altLang="zh-TW" dirty="0">
                <a:solidFill>
                  <a:srgbClr val="66FFFF"/>
                </a:solidFill>
                <a:ea typeface="新細明體" panose="02020500000000000000" pitchFamily="18" charset="-120"/>
              </a:rPr>
              <a:t> </a:t>
            </a:r>
          </a:p>
          <a:p>
            <a:r>
              <a:rPr lang="it-IT" altLang="zh-TW" b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Gv </a:t>
            </a:r>
            <a:r>
              <a:rPr lang="it-IT" altLang="zh-TW" b="1" dirty="0">
                <a:solidFill>
                  <a:srgbClr val="66FFFF"/>
                </a:solidFill>
                <a:ea typeface="新細明體" panose="02020500000000000000" pitchFamily="18" charset="-120"/>
              </a:rPr>
              <a:t>17,6-11a: </a:t>
            </a:r>
            <a:r>
              <a:rPr lang="it-IT" altLang="zh-TW" b="1" i="1" dirty="0">
                <a:solidFill>
                  <a:srgbClr val="66FFFF"/>
                </a:solidFill>
                <a:ea typeface="新細明體" panose="02020500000000000000" pitchFamily="18" charset="-120"/>
              </a:rPr>
              <a:t>Gesù e la sua </a:t>
            </a:r>
            <a:r>
              <a:rPr lang="it-IT" altLang="zh-TW" b="1" i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comunità</a:t>
            </a:r>
          </a:p>
          <a:p>
            <a:r>
              <a:rPr lang="it-IT" altLang="zh-TW" b="1" dirty="0">
                <a:solidFill>
                  <a:srgbClr val="66FFFF"/>
                </a:solidFill>
                <a:ea typeface="新細明體" panose="02020500000000000000" pitchFamily="18" charset="-120"/>
              </a:rPr>
              <a:t>Gv 17,11b: </a:t>
            </a:r>
            <a:r>
              <a:rPr lang="it-IT" altLang="zh-TW" b="1" i="1" dirty="0">
                <a:solidFill>
                  <a:srgbClr val="66FFFF"/>
                </a:solidFill>
                <a:ea typeface="新細明體" panose="02020500000000000000" pitchFamily="18" charset="-120"/>
              </a:rPr>
              <a:t>la preghiera di Gesù</a:t>
            </a:r>
            <a:r>
              <a:rPr lang="it-IT" altLang="zh-TW" dirty="0">
                <a:solidFill>
                  <a:srgbClr val="66FFFF"/>
                </a:solidFill>
                <a:ea typeface="新細明體" panose="02020500000000000000" pitchFamily="18" charset="-120"/>
              </a:rPr>
              <a:t> </a:t>
            </a:r>
          </a:p>
          <a:p>
            <a:pPr lvl="1"/>
            <a:endParaRPr lang="it-IT" altLang="zh-TW" sz="800" b="1" dirty="0" smtClean="0">
              <a:solidFill>
                <a:srgbClr val="66FF66"/>
              </a:solidFill>
              <a:ea typeface="新細明體" charset="-120"/>
            </a:endParaRPr>
          </a:p>
          <a:p>
            <a:pPr lvl="1"/>
            <a:r>
              <a:rPr lang="it-IT" altLang="zh-TW" sz="2000" b="1" dirty="0" smtClean="0">
                <a:solidFill>
                  <a:srgbClr val="66FF66"/>
                </a:solidFill>
                <a:ea typeface="新細明體" charset="-120"/>
              </a:rPr>
              <a:t>Gv </a:t>
            </a:r>
            <a:r>
              <a:rPr lang="it-IT" altLang="zh-TW" sz="2000" b="1" dirty="0">
                <a:solidFill>
                  <a:srgbClr val="66FF66"/>
                </a:solidFill>
                <a:ea typeface="新細明體" charset="-120"/>
              </a:rPr>
              <a:t>17,12-16: «</a:t>
            </a:r>
            <a:r>
              <a:rPr lang="it-IT" altLang="zh-TW" sz="2000" b="1" i="1" dirty="0">
                <a:solidFill>
                  <a:srgbClr val="FFFF00"/>
                </a:solidFill>
                <a:ea typeface="新細明體" charset="-120"/>
              </a:rPr>
              <a:t>Conservali</a:t>
            </a:r>
            <a:r>
              <a:rPr lang="it-IT" altLang="zh-TW" sz="2000" b="1" i="1" dirty="0">
                <a:solidFill>
                  <a:srgbClr val="66FF66"/>
                </a:solidFill>
                <a:ea typeface="新細明體" charset="-120"/>
              </a:rPr>
              <a:t> nel tuo Nome</a:t>
            </a:r>
            <a:r>
              <a:rPr lang="it-IT" altLang="zh-TW" sz="2000" b="1" dirty="0" smtClean="0">
                <a:solidFill>
                  <a:srgbClr val="66FF66"/>
                </a:solidFill>
                <a:ea typeface="新細明體" charset="-120"/>
              </a:rPr>
              <a:t>»</a:t>
            </a:r>
          </a:p>
          <a:p>
            <a:pPr lvl="1"/>
            <a:r>
              <a:rPr lang="it-IT" altLang="zh-TW" sz="2000" b="1" dirty="0">
                <a:solidFill>
                  <a:srgbClr val="66FF66"/>
                </a:solidFill>
                <a:ea typeface="新細明體" charset="-120"/>
              </a:rPr>
              <a:t>Gv 17,17-19: «</a:t>
            </a:r>
            <a:r>
              <a:rPr lang="it-IT" altLang="zh-TW" sz="2000" b="1" i="1" dirty="0">
                <a:solidFill>
                  <a:srgbClr val="66FF66"/>
                </a:solidFill>
                <a:ea typeface="新細明體" charset="-120"/>
              </a:rPr>
              <a:t>Padre Santo</a:t>
            </a:r>
            <a:r>
              <a:rPr lang="it-IT" altLang="zh-TW" sz="2000" b="1" dirty="0">
                <a:solidFill>
                  <a:srgbClr val="66FF66"/>
                </a:solidFill>
                <a:ea typeface="新細明體" charset="-120"/>
              </a:rPr>
              <a:t>» </a:t>
            </a:r>
            <a:r>
              <a:rPr lang="it-IT" altLang="zh-TW" sz="2000" b="1" dirty="0">
                <a:solidFill>
                  <a:srgbClr val="FFFF00"/>
                </a:solidFill>
                <a:ea typeface="新細明體" charset="-120"/>
              </a:rPr>
              <a:t>santificali</a:t>
            </a:r>
            <a:r>
              <a:rPr lang="it-IT" altLang="zh-TW" sz="2000" b="1" dirty="0" smtClean="0">
                <a:solidFill>
                  <a:srgbClr val="66FF66"/>
                </a:solidFill>
                <a:ea typeface="新細明體" charset="-120"/>
              </a:rPr>
              <a:t>…</a:t>
            </a:r>
          </a:p>
          <a:p>
            <a:pPr lvl="1"/>
            <a:r>
              <a:rPr lang="it-IT" altLang="zh-TW" sz="2000" b="1" dirty="0">
                <a:solidFill>
                  <a:srgbClr val="66FF66"/>
                </a:solidFill>
                <a:ea typeface="新細明體" charset="-120"/>
              </a:rPr>
              <a:t>Gv 17,20-23: «</a:t>
            </a:r>
            <a:r>
              <a:rPr lang="it-IT" altLang="zh-TW" sz="2000" b="1" i="1" dirty="0">
                <a:solidFill>
                  <a:srgbClr val="66FF66"/>
                </a:solidFill>
                <a:ea typeface="新細明體" charset="-120"/>
              </a:rPr>
              <a:t>Affinché </a:t>
            </a:r>
            <a:r>
              <a:rPr lang="it-IT" altLang="zh-TW" sz="2000" b="1" i="1" dirty="0">
                <a:solidFill>
                  <a:srgbClr val="FFFF00"/>
                </a:solidFill>
                <a:ea typeface="新細明體" charset="-120"/>
              </a:rPr>
              <a:t>siano una cosa sola</a:t>
            </a:r>
            <a:r>
              <a:rPr lang="it-IT" altLang="zh-TW" sz="2000" b="1" i="1" dirty="0">
                <a:solidFill>
                  <a:srgbClr val="66FF66"/>
                </a:solidFill>
                <a:ea typeface="新細明體" charset="-120"/>
              </a:rPr>
              <a:t>, come noi</a:t>
            </a:r>
            <a:r>
              <a:rPr lang="it-IT" altLang="zh-TW" sz="2000" b="1" dirty="0">
                <a:solidFill>
                  <a:srgbClr val="66FF66"/>
                </a:solidFill>
                <a:ea typeface="新細明體" charset="-120"/>
              </a:rPr>
              <a:t>»</a:t>
            </a:r>
            <a:r>
              <a:rPr lang="it-IT" altLang="zh-TW" sz="2000" dirty="0">
                <a:solidFill>
                  <a:srgbClr val="66FF66"/>
                </a:solidFill>
                <a:ea typeface="新細明體" charset="-120"/>
              </a:rPr>
              <a:t> </a:t>
            </a:r>
          </a:p>
          <a:p>
            <a:pPr marL="457200" lvl="1" indent="0">
              <a:buNone/>
            </a:pPr>
            <a:r>
              <a:rPr lang="it-IT" altLang="zh-TW" sz="800" dirty="0" smtClean="0">
                <a:solidFill>
                  <a:srgbClr val="66FF66"/>
                </a:solidFill>
                <a:ea typeface="新細明體" charset="-120"/>
              </a:rPr>
              <a:t>  </a:t>
            </a:r>
          </a:p>
          <a:p>
            <a:r>
              <a:rPr lang="it-IT" altLang="zh-TW" b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Gv 17,24-26: </a:t>
            </a:r>
            <a:r>
              <a:rPr lang="it-IT" altLang="zh-TW" b="1" i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conclusione</a:t>
            </a:r>
            <a:r>
              <a:rPr lang="it-IT" altLang="zh-TW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 </a:t>
            </a:r>
            <a:endParaRPr lang="it-IT" altLang="zh-TW" dirty="0">
              <a:solidFill>
                <a:srgbClr val="66FFFF"/>
              </a:solidFill>
              <a:ea typeface="新細明體" panose="02020500000000000000" pitchFamily="18" charset="-120"/>
            </a:endParaRPr>
          </a:p>
          <a:p>
            <a:pPr marL="457200" lvl="1" indent="0">
              <a:buNone/>
            </a:pPr>
            <a:endParaRPr lang="it-IT" altLang="zh-TW" sz="2000" b="1" dirty="0" smtClean="0">
              <a:solidFill>
                <a:srgbClr val="66FF66"/>
              </a:solidFill>
              <a:ea typeface="新細明體" charset="-120"/>
            </a:endParaRPr>
          </a:p>
          <a:p>
            <a:pPr lvl="1"/>
            <a:endParaRPr lang="it-IT" altLang="zh-TW" sz="2000" dirty="0">
              <a:solidFill>
                <a:srgbClr val="66FF66"/>
              </a:solidFill>
              <a:ea typeface="新細明體" charset="-120"/>
            </a:endParaRPr>
          </a:p>
          <a:p>
            <a:endParaRPr lang="it-IT" altLang="zh-TW" dirty="0">
              <a:solidFill>
                <a:srgbClr val="66FFFF"/>
              </a:solidFill>
              <a:ea typeface="新細明體" panose="02020500000000000000" pitchFamily="18" charset="-120"/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4149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 smtClean="0">
                <a:solidFill>
                  <a:srgbClr val="FF3300"/>
                </a:solidFill>
              </a:rPr>
              <a:t>Gv 17: Contenuti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29600" cy="511175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sz="2400" b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Gv 17,1-5: </a:t>
            </a:r>
            <a:r>
              <a:rPr lang="it-IT" altLang="zh-TW" sz="2400" b="1" i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l’Ora della glorificazione</a:t>
            </a:r>
            <a:r>
              <a:rPr lang="it-IT" altLang="zh-TW" sz="2400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it-IT" altLang="zh-TW" sz="900" dirty="0" smtClean="0">
              <a:solidFill>
                <a:srgbClr val="66FFFF"/>
              </a:solidFill>
              <a:ea typeface="新細明體" panose="02020500000000000000" pitchFamily="18" charset="-120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sz="24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	L’obbedienza di Gesù, che lascia spazio alla presenza stessa del Padre, </a:t>
            </a:r>
            <a:r>
              <a:rPr lang="it-IT" altLang="zh-TW" sz="2400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ha permesso a Dio di manifestare pienamente la sua affascinante e potente divinità rivolta verso l’uomo</a:t>
            </a:r>
            <a:r>
              <a:rPr lang="it-IT" altLang="zh-TW" sz="24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. </a:t>
            </a:r>
            <a:endParaRPr lang="it-IT" altLang="zh-TW" sz="2400" dirty="0" smtClean="0">
              <a:solidFill>
                <a:srgbClr val="FFFF00"/>
              </a:solidFill>
              <a:ea typeface="新細明體" panose="02020500000000000000" pitchFamily="18" charset="-120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it-IT" altLang="zh-TW" sz="800" dirty="0" smtClean="0">
              <a:solidFill>
                <a:srgbClr val="FFFF00"/>
              </a:solidFill>
              <a:ea typeface="新細明體" panose="02020500000000000000" pitchFamily="18" charset="-120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sz="2400" dirty="0">
                <a:solidFill>
                  <a:srgbClr val="FFFF00"/>
                </a:solidFill>
                <a:ea typeface="新細明體" panose="02020500000000000000" pitchFamily="18" charset="-120"/>
              </a:rPr>
              <a:t>	</a:t>
            </a:r>
            <a:r>
              <a:rPr lang="it-IT" altLang="zh-TW" sz="24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Tutto </a:t>
            </a:r>
            <a:r>
              <a:rPr lang="it-IT" altLang="zh-TW" sz="24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il senso dell’esistenza di Gesù può condensarsi nella formula: “</a:t>
            </a:r>
            <a:r>
              <a:rPr lang="it-IT" altLang="zh-TW" sz="2400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Soli Deo gloria</a:t>
            </a:r>
            <a:r>
              <a:rPr lang="it-IT" altLang="zh-TW" sz="24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”. Questo è anche </a:t>
            </a:r>
            <a:r>
              <a:rPr lang="it-IT" altLang="zh-TW" sz="2400" u="sng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il fine ultimo della domanda di Gesù per la propria glorificazione</a:t>
            </a:r>
            <a:r>
              <a:rPr lang="it-IT" altLang="zh-TW" sz="24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.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it-IT" altLang="zh-TW" sz="800" dirty="0" smtClean="0">
              <a:solidFill>
                <a:srgbClr val="FFFF00"/>
              </a:solidFill>
              <a:ea typeface="新細明體" panose="02020500000000000000" pitchFamily="18" charset="-120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sz="24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	</a:t>
            </a:r>
            <a:r>
              <a:rPr lang="it-IT" altLang="zh-TW" sz="2400" u="sng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La glorificazione del Figlio è la glorificazione del Padre, </a:t>
            </a:r>
            <a:r>
              <a:rPr lang="it-IT" altLang="zh-TW" sz="2400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perché </a:t>
            </a:r>
            <a:r>
              <a:rPr lang="it-IT" altLang="zh-TW" sz="2400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la </a:t>
            </a:r>
            <a:r>
              <a:rPr lang="it-IT" altLang="zh-TW" sz="2400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gloria stessa del Padre </a:t>
            </a:r>
            <a:r>
              <a:rPr lang="it-IT" altLang="zh-TW" sz="2400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si </a:t>
            </a:r>
            <a:r>
              <a:rPr lang="it-IT" altLang="zh-TW" sz="2400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rende </a:t>
            </a:r>
            <a:r>
              <a:rPr lang="it-IT" altLang="zh-TW" sz="2400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visibile</a:t>
            </a:r>
            <a:br>
              <a:rPr lang="it-IT" altLang="zh-TW" sz="2400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</a:br>
            <a:r>
              <a:rPr lang="it-IT" altLang="zh-TW" sz="2400" u="sng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proprio nel </a:t>
            </a:r>
            <a:r>
              <a:rPr lang="it-IT" altLang="zh-TW" sz="2400" u="sng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Figlio</a:t>
            </a:r>
            <a:r>
              <a:rPr lang="it-IT" altLang="zh-TW" sz="24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.</a:t>
            </a:r>
            <a:r>
              <a:rPr lang="it-IT" altLang="zh-TW" sz="2400" dirty="0" smtClean="0">
                <a:ea typeface="新細明體" panose="02020500000000000000" pitchFamily="18" charset="-12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 smtClean="0">
                <a:solidFill>
                  <a:srgbClr val="FF3300"/>
                </a:solidFill>
              </a:rPr>
              <a:t>Gv 17: Contenuti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29600" cy="5111750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it-IT" altLang="zh-TW" b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Gv 17,1-5: </a:t>
            </a:r>
            <a:r>
              <a:rPr lang="it-IT" altLang="zh-TW" b="1" i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l’Ora della glorificazione</a:t>
            </a:r>
            <a:r>
              <a:rPr lang="it-IT" altLang="zh-TW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 </a:t>
            </a:r>
          </a:p>
          <a:p>
            <a:pPr algn="just" eaLnBrk="1" hangingPunct="1">
              <a:buFontTx/>
              <a:buNone/>
            </a:pPr>
            <a:r>
              <a:rPr lang="it-IT" altLang="zh-TW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Gesù </a:t>
            </a:r>
            <a:r>
              <a:rPr lang="it-IT" altLang="zh-TW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presenta la vita eterna </a:t>
            </a:r>
            <a:r>
              <a:rPr lang="it-IT" altLang="zh-TW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come</a:t>
            </a:r>
          </a:p>
          <a:p>
            <a:pPr algn="ctr" eaLnBrk="1" hangingPunct="1">
              <a:buFontTx/>
              <a:buNone/>
            </a:pPr>
            <a:r>
              <a:rPr lang="it-IT" altLang="zh-TW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conoscenza </a:t>
            </a:r>
            <a:r>
              <a:rPr lang="it-IT" altLang="zh-TW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della </a:t>
            </a:r>
            <a:r>
              <a:rPr lang="it-IT" altLang="zh-TW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relazione</a:t>
            </a:r>
          </a:p>
          <a:p>
            <a:pPr algn="ctr" eaLnBrk="1" hangingPunct="1">
              <a:buFontTx/>
              <a:buNone/>
            </a:pPr>
            <a:r>
              <a:rPr lang="it-IT" altLang="zh-TW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tra </a:t>
            </a:r>
            <a:r>
              <a:rPr lang="it-IT" altLang="zh-TW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il Padre e il Figlio</a:t>
            </a:r>
            <a:r>
              <a:rPr lang="it-IT" altLang="zh-TW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, </a:t>
            </a:r>
            <a:endParaRPr lang="it-IT" altLang="zh-TW" dirty="0" smtClean="0">
              <a:solidFill>
                <a:srgbClr val="FFFF00"/>
              </a:solidFill>
              <a:ea typeface="新細明體" panose="02020500000000000000" pitchFamily="18" charset="-120"/>
            </a:endParaRPr>
          </a:p>
          <a:p>
            <a:pPr algn="just" eaLnBrk="1" hangingPunct="1">
              <a:buFontTx/>
              <a:buNone/>
            </a:pPr>
            <a:r>
              <a:rPr lang="it-IT" altLang="zh-TW" sz="28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conoscenza </a:t>
            </a:r>
            <a:r>
              <a:rPr lang="it-IT" altLang="zh-TW" sz="28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che </a:t>
            </a:r>
            <a:r>
              <a:rPr lang="it-IT" altLang="zh-TW" sz="28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è </a:t>
            </a:r>
            <a:r>
              <a:rPr lang="it-IT" altLang="zh-TW" sz="28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partecipazione </a:t>
            </a:r>
            <a:r>
              <a:rPr lang="it-IT" altLang="zh-TW" sz="28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e </a:t>
            </a:r>
            <a:r>
              <a:rPr lang="it-IT" altLang="zh-TW" sz="28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consumazione</a:t>
            </a:r>
            <a:r>
              <a:rPr lang="it-IT" altLang="zh-TW" sz="28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. </a:t>
            </a:r>
            <a:endParaRPr lang="it-IT" altLang="zh-TW" sz="2800" dirty="0" smtClean="0">
              <a:solidFill>
                <a:srgbClr val="FFFF00"/>
              </a:solidFill>
              <a:ea typeface="新細明體" panose="02020500000000000000" pitchFamily="18" charset="-120"/>
            </a:endParaRPr>
          </a:p>
          <a:p>
            <a:pPr algn="just" eaLnBrk="1" hangingPunct="1">
              <a:buFontTx/>
              <a:buNone/>
            </a:pPr>
            <a:r>
              <a:rPr lang="it-IT" altLang="zh-TW" sz="28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Questo </a:t>
            </a:r>
            <a:r>
              <a:rPr lang="it-IT" altLang="zh-TW" sz="28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è il dono che egli </a:t>
            </a:r>
            <a:r>
              <a:rPr lang="it-IT" altLang="zh-TW" sz="28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porta </a:t>
            </a:r>
          </a:p>
          <a:p>
            <a:pPr algn="just" eaLnBrk="1" hangingPunct="1">
              <a:buFontTx/>
              <a:buNone/>
            </a:pPr>
            <a:r>
              <a:rPr lang="it-IT" altLang="zh-TW" sz="28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e </a:t>
            </a:r>
            <a:r>
              <a:rPr lang="it-IT" altLang="zh-TW" sz="28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l’opera che </a:t>
            </a:r>
            <a:r>
              <a:rPr lang="it-IT" altLang="zh-TW" sz="28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egli compie</a:t>
            </a:r>
            <a:r>
              <a:rPr lang="it-IT" altLang="zh-TW" sz="28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. </a:t>
            </a:r>
            <a:endParaRPr lang="it-IT" altLang="zh-TW" sz="2800" dirty="0" smtClean="0">
              <a:solidFill>
                <a:srgbClr val="FFFF00"/>
              </a:solidFill>
              <a:ea typeface="新細明體" panose="02020500000000000000" pitchFamily="18" charset="-120"/>
            </a:endParaRPr>
          </a:p>
          <a:p>
            <a:pPr algn="just" eaLnBrk="1" hangingPunct="1">
              <a:buFontTx/>
              <a:buNone/>
            </a:pPr>
            <a:r>
              <a:rPr lang="it-IT" altLang="zh-TW" sz="28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In </a:t>
            </a:r>
            <a:r>
              <a:rPr lang="it-IT" altLang="zh-TW" sz="28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essa viene glorificato, </a:t>
            </a:r>
            <a:r>
              <a:rPr lang="it-IT" altLang="zh-TW" sz="28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cioè </a:t>
            </a:r>
            <a:r>
              <a:rPr lang="it-IT" altLang="zh-TW" sz="28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si manifesta </a:t>
            </a:r>
            <a:endParaRPr lang="it-IT" altLang="zh-TW" sz="2800" dirty="0" smtClean="0">
              <a:solidFill>
                <a:schemeClr val="bg1"/>
              </a:solidFill>
              <a:ea typeface="新細明體" panose="02020500000000000000" pitchFamily="18" charset="-120"/>
            </a:endParaRPr>
          </a:p>
          <a:p>
            <a:pPr algn="just" eaLnBrk="1" hangingPunct="1">
              <a:buFontTx/>
              <a:buNone/>
            </a:pPr>
            <a:r>
              <a:rPr lang="it-IT" altLang="zh-TW" sz="2800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in </a:t>
            </a:r>
            <a:r>
              <a:rPr lang="it-IT" altLang="zh-TW" sz="2800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tutto il suo splendore, potenza e divinità</a:t>
            </a:r>
            <a:r>
              <a:rPr lang="it-IT" altLang="zh-TW" sz="28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 sz="3600" u="sng" smtClean="0">
                <a:solidFill>
                  <a:schemeClr val="bg1"/>
                </a:solidFill>
              </a:rPr>
              <a:t>Lezioni 7-8</a:t>
            </a:r>
            <a:endParaRPr lang="it-IT" altLang="it-IT" sz="3600" smtClean="0">
              <a:solidFill>
                <a:schemeClr val="bg1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35975" cy="4924425"/>
          </a:xfrm>
        </p:spPr>
        <p:txBody>
          <a:bodyPr/>
          <a:lstStyle/>
          <a:p>
            <a:pPr marL="609600" indent="-609600" algn="just" eaLnBrk="1" hangingPunct="1">
              <a:buFontTx/>
              <a:buNone/>
            </a:pPr>
            <a:r>
              <a:rPr lang="it-IT" altLang="it-IT" b="1" smtClean="0">
                <a:solidFill>
                  <a:srgbClr val="FFFF00"/>
                </a:solidFill>
              </a:rPr>
              <a:t>Schema lezioni:</a:t>
            </a:r>
          </a:p>
          <a:p>
            <a:pPr marL="609600" indent="-609600" algn="just" eaLnBrk="1" hangingPunct="1">
              <a:buFontTx/>
              <a:buNone/>
            </a:pPr>
            <a:endParaRPr lang="it-IT" altLang="it-IT" b="1" smtClean="0"/>
          </a:p>
          <a:p>
            <a:pPr marL="609600" indent="-609600" algn="just" eaLnBrk="1" hangingPunct="1">
              <a:buFontTx/>
              <a:buAutoNum type="arabicParenR"/>
            </a:pPr>
            <a:r>
              <a:rPr lang="it-IT" altLang="it-IT" b="1" smtClean="0">
                <a:solidFill>
                  <a:srgbClr val="66FFFF"/>
                </a:solidFill>
              </a:rPr>
              <a:t>Il Paraclito (Gv 16)</a:t>
            </a:r>
          </a:p>
          <a:p>
            <a:pPr marL="609600" indent="-609600" algn="just" eaLnBrk="1" hangingPunct="1">
              <a:buFontTx/>
              <a:buAutoNum type="arabicParenR"/>
            </a:pPr>
            <a:r>
              <a:rPr lang="it-IT" altLang="it-IT" b="1" smtClean="0">
                <a:solidFill>
                  <a:schemeClr val="bg1"/>
                </a:solidFill>
              </a:rPr>
              <a:t>L’unità (Gv 17)</a:t>
            </a:r>
          </a:p>
          <a:p>
            <a:pPr marL="609600" indent="-609600" algn="just" eaLnBrk="1" hangingPunct="1">
              <a:buFontTx/>
              <a:buNone/>
            </a:pPr>
            <a:endParaRPr lang="it-IT" altLang="it-IT" b="1" smtClean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 smtClean="0">
                <a:solidFill>
                  <a:srgbClr val="FF3300"/>
                </a:solidFill>
              </a:rPr>
              <a:t>Gv 17: Contenuti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29600" cy="511175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b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Gv 17,6-11a: </a:t>
            </a:r>
            <a:r>
              <a:rPr lang="it-IT" altLang="zh-TW" b="1" i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Gesù e la sua comunità</a:t>
            </a:r>
            <a:r>
              <a:rPr lang="it-IT" altLang="zh-TW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 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it-IT" altLang="zh-TW" sz="800" dirty="0" smtClean="0">
              <a:solidFill>
                <a:srgbClr val="66FFFF"/>
              </a:solidFill>
              <a:ea typeface="新細明體" panose="02020500000000000000" pitchFamily="18" charset="-120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	</a:t>
            </a:r>
            <a:r>
              <a:rPr lang="it-IT" altLang="zh-TW" sz="28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Fino al v. 8 viene esplicitata </a:t>
            </a:r>
            <a:r>
              <a:rPr lang="it-IT" altLang="zh-TW" sz="28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l’opera passata di Gesù</a:t>
            </a:r>
            <a:r>
              <a:rPr lang="it-IT" altLang="zh-TW" sz="28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. </a:t>
            </a:r>
            <a:r>
              <a:rPr lang="it-IT" altLang="zh-TW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Nel compimento dell’opera il Padre lavora e il Figlio </a:t>
            </a:r>
            <a:r>
              <a:rPr lang="it-IT" altLang="zh-TW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lavora</a:t>
            </a:r>
            <a:r>
              <a:rPr lang="it-IT" altLang="zh-TW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.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Il </a:t>
            </a:r>
            <a:r>
              <a:rPr lang="it-IT" altLang="zh-TW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Padre è </a:t>
            </a:r>
            <a:r>
              <a:rPr lang="it-IT" altLang="zh-TW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il </a:t>
            </a:r>
            <a:r>
              <a:rPr lang="it-IT" altLang="zh-TW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Principio</a:t>
            </a:r>
            <a:r>
              <a:rPr lang="it-IT" altLang="zh-TW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 </a:t>
            </a:r>
            <a:r>
              <a:rPr lang="it-IT" altLang="zh-TW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da cui tutto </a:t>
            </a:r>
            <a:r>
              <a:rPr lang="it-IT" altLang="zh-TW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proviene.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Il </a:t>
            </a:r>
            <a:r>
              <a:rPr lang="it-IT" altLang="zh-TW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Figlio è il </a:t>
            </a:r>
            <a:r>
              <a:rPr lang="it-IT" altLang="zh-TW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Mediatore</a:t>
            </a:r>
            <a:r>
              <a:rPr lang="it-IT" altLang="zh-TW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: in lui il credente sperimenta </a:t>
            </a:r>
            <a:r>
              <a:rPr lang="it-IT" altLang="zh-TW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la prossimità del Padre e viene a partecipare della stessa relazione</a:t>
            </a:r>
            <a:r>
              <a:rPr lang="it-IT" altLang="zh-TW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 che </a:t>
            </a:r>
            <a:r>
              <a:rPr lang="it-IT" altLang="zh-TW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intercorre </a:t>
            </a:r>
            <a:r>
              <a:rPr lang="it-IT" altLang="zh-TW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tra il Figlio e il Padre, “</a:t>
            </a:r>
            <a:r>
              <a:rPr lang="it-IT" altLang="zh-TW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entrando</a:t>
            </a:r>
            <a:r>
              <a:rPr lang="it-IT" altLang="zh-TW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” nella loro gloria 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 smtClean="0">
                <a:solidFill>
                  <a:srgbClr val="FF3300"/>
                </a:solidFill>
              </a:rPr>
              <a:t>Gv 17: Contenuti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29600" cy="511175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sz="2400" b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Gv 17,6-11a: </a:t>
            </a:r>
            <a:r>
              <a:rPr lang="it-IT" altLang="zh-TW" sz="2400" b="1" i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Gesù e la sua comunità</a:t>
            </a:r>
            <a:r>
              <a:rPr lang="it-IT" altLang="zh-TW" sz="2400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 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it-IT" altLang="zh-TW" sz="2400" dirty="0" smtClean="0">
              <a:solidFill>
                <a:srgbClr val="66FFFF"/>
              </a:solidFill>
              <a:ea typeface="新細明體" panose="02020500000000000000" pitchFamily="18" charset="-120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sz="24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Nei vv. 9-11a l’attenzione si sposta sulla situazione dei discepoli nel mondo. Questo prepara la preghiera vera e propria.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it-IT" altLang="zh-TW" sz="2400" dirty="0" smtClean="0">
              <a:solidFill>
                <a:schemeClr val="bg1"/>
              </a:solidFill>
              <a:ea typeface="新細明體" panose="02020500000000000000" pitchFamily="18" charset="-120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sz="24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Dopo aver presentato i credenti come frutto dell’opera del Figlio (nella fede e nella conoscenza partecipano sempre più alla comunione divina nella quale sono stati posti - vv. 6-8), </a:t>
            </a:r>
            <a:r>
              <a:rPr lang="it-IT" altLang="zh-TW" sz="24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Gesù considera la loro situazione concreta</a:t>
            </a:r>
            <a:r>
              <a:rPr lang="it-IT" altLang="zh-TW" sz="24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: </a:t>
            </a:r>
            <a:r>
              <a:rPr lang="it-IT" altLang="zh-TW" sz="2400" u="sng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essi vivono nel mondo e lì devono attuare la loro appartenenza al Padre, la filiazione, l’inserimento nella comunione delle Persone divine</a:t>
            </a:r>
            <a:r>
              <a:rPr lang="it-IT" altLang="zh-TW" sz="24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; </a:t>
            </a:r>
            <a:r>
              <a:rPr lang="it-IT" altLang="zh-TW" sz="24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lì devono riflettere la gloria del Figlio</a:t>
            </a:r>
            <a:r>
              <a:rPr lang="it-IT" altLang="zh-TW" sz="24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 smtClean="0">
                <a:solidFill>
                  <a:srgbClr val="FF3300"/>
                </a:solidFill>
              </a:rPr>
              <a:t>Gv 17: Contenuti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29600" cy="511175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b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Gv 17,11b: </a:t>
            </a:r>
            <a:r>
              <a:rPr lang="it-IT" altLang="zh-TW" b="1" i="1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la preghiera di Gesù</a:t>
            </a:r>
            <a:r>
              <a:rPr lang="it-IT" altLang="zh-TW" dirty="0" smtClean="0">
                <a:solidFill>
                  <a:srgbClr val="66FFFF"/>
                </a:solidFill>
                <a:ea typeface="新細明體" panose="02020500000000000000" pitchFamily="18" charset="-120"/>
              </a:rPr>
              <a:t>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La seconda parte del v. 11(b) articola il contenuto della preghiera di Gesù e lo sviluppa in tre domande: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“</a:t>
            </a:r>
            <a:r>
              <a:rPr lang="it-IT" altLang="zh-TW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Padre </a:t>
            </a:r>
            <a:r>
              <a:rPr lang="it-IT" altLang="zh-TW" i="1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santo</a:t>
            </a:r>
            <a:r>
              <a:rPr lang="it-IT" altLang="zh-TW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, </a:t>
            </a:r>
            <a:r>
              <a:rPr lang="it-IT" altLang="zh-TW" i="1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custodisci nel tuo nome</a:t>
            </a:r>
            <a:r>
              <a:rPr lang="it-IT" altLang="zh-TW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 coloro che mi hai dato, perché </a:t>
            </a:r>
            <a:r>
              <a:rPr lang="it-IT" altLang="zh-TW" i="1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siano una cosa sola</a:t>
            </a:r>
            <a:r>
              <a:rPr lang="it-IT" altLang="zh-TW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, come noi</a:t>
            </a:r>
            <a:r>
              <a:rPr lang="it-IT" altLang="zh-TW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” (Gv 17,11b).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Le tre richieste mostrano </a:t>
            </a:r>
            <a:r>
              <a:rPr lang="it-IT" altLang="zh-TW" u="sng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le condizioni </a:t>
            </a:r>
            <a:r>
              <a:rPr lang="it-IT" altLang="zh-TW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attraverso le quali Gesù può essere glorificato nei discepoli.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 smtClean="0">
                <a:solidFill>
                  <a:srgbClr val="FF3300"/>
                </a:solidFill>
              </a:rPr>
              <a:t>Gv 17: Contenuti</a:t>
            </a:r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29600" cy="5111750"/>
          </a:xfrm>
        </p:spPr>
        <p:txBody>
          <a:bodyPr/>
          <a:lstStyle/>
          <a:p>
            <a:pPr algn="just" eaLnBrk="1" hangingPunct="1">
              <a:buFontTx/>
              <a:buNone/>
              <a:defRPr/>
            </a:pPr>
            <a:r>
              <a:rPr lang="it-IT" altLang="zh-TW" b="1" dirty="0" smtClean="0">
                <a:solidFill>
                  <a:srgbClr val="66FF66"/>
                </a:solidFill>
                <a:ea typeface="新細明體" charset="-120"/>
              </a:rPr>
              <a:t>Gv 17,12-16: «</a:t>
            </a:r>
            <a:r>
              <a:rPr lang="it-IT" altLang="zh-TW" b="1" i="1" dirty="0" smtClean="0">
                <a:solidFill>
                  <a:srgbClr val="66FF66"/>
                </a:solidFill>
                <a:ea typeface="新細明體" charset="-120"/>
              </a:rPr>
              <a:t>Conservali nel tuo Nome</a:t>
            </a:r>
            <a:r>
              <a:rPr lang="it-IT" altLang="zh-TW" b="1" dirty="0" smtClean="0">
                <a:solidFill>
                  <a:srgbClr val="66FF66"/>
                </a:solidFill>
                <a:ea typeface="新細明體" charset="-120"/>
              </a:rPr>
              <a:t>»</a:t>
            </a:r>
            <a:endParaRPr lang="it-IT" altLang="zh-TW" dirty="0" smtClean="0">
              <a:solidFill>
                <a:srgbClr val="66FF66"/>
              </a:solidFill>
              <a:ea typeface="新細明體" charset="-120"/>
            </a:endParaRPr>
          </a:p>
          <a:p>
            <a:pPr algn="just" eaLnBrk="1" hangingPunct="1">
              <a:buFontTx/>
              <a:buNone/>
              <a:defRPr/>
            </a:pPr>
            <a:endParaRPr lang="it-IT" altLang="zh-TW" dirty="0" smtClean="0">
              <a:solidFill>
                <a:srgbClr val="FFFF00"/>
              </a:solidFill>
              <a:ea typeface="新細明體" charset="-120"/>
            </a:endParaRPr>
          </a:p>
          <a:p>
            <a:pPr algn="just" eaLnBrk="1" hangingPunct="1">
              <a:buFontTx/>
              <a:buNone/>
              <a:defRPr/>
            </a:pPr>
            <a:r>
              <a:rPr lang="it-IT" altLang="zh-TW" dirty="0" smtClean="0">
                <a:solidFill>
                  <a:srgbClr val="FFFF00"/>
                </a:solidFill>
                <a:ea typeface="新細明體" charset="-120"/>
              </a:rPr>
              <a:t>	1) “conservare nel Nome” </a:t>
            </a:r>
            <a:r>
              <a:rPr lang="it-IT" altLang="zh-TW" dirty="0" smtClean="0">
                <a:solidFill>
                  <a:schemeClr val="bg1">
                    <a:lumMod val="95000"/>
                  </a:schemeClr>
                </a:solidFill>
                <a:ea typeface="新細明體" charset="-120"/>
              </a:rPr>
              <a:t>sembra indicare non semplicemente, in negativo, la protezione dal maligno, ma, positivamente, </a:t>
            </a:r>
            <a:r>
              <a:rPr lang="it-IT" altLang="zh-TW" u="sng" dirty="0" smtClean="0">
                <a:solidFill>
                  <a:srgbClr val="66FFFF"/>
                </a:solidFill>
                <a:ea typeface="新細明體" charset="-120"/>
              </a:rPr>
              <a:t>la stabilità</a:t>
            </a:r>
            <a:r>
              <a:rPr lang="it-IT" altLang="zh-TW" u="sng" dirty="0" smtClean="0">
                <a:solidFill>
                  <a:schemeClr val="bg1">
                    <a:lumMod val="95000"/>
                  </a:schemeClr>
                </a:solidFill>
                <a:ea typeface="新細明體" charset="-120"/>
              </a:rPr>
              <a:t> nell’ambito della potenza dell’amore e della verità del Padre</a:t>
            </a:r>
            <a:r>
              <a:rPr lang="it-IT" altLang="zh-TW" dirty="0" smtClean="0">
                <a:solidFill>
                  <a:schemeClr val="bg1">
                    <a:lumMod val="95000"/>
                  </a:schemeClr>
                </a:solidFill>
                <a:ea typeface="新細明體" charset="-120"/>
              </a:rPr>
              <a:t> </a:t>
            </a:r>
          </a:p>
          <a:p>
            <a:pPr algn="just" eaLnBrk="1" hangingPunct="1">
              <a:buFontTx/>
              <a:buNone/>
              <a:defRPr/>
            </a:pPr>
            <a:r>
              <a:rPr lang="it-IT" altLang="zh-TW" dirty="0" smtClean="0">
                <a:solidFill>
                  <a:srgbClr val="FFFF00"/>
                </a:solidFill>
                <a:ea typeface="新細明體" charset="-120"/>
              </a:rPr>
              <a:t>	(cfr. l’antitesi con il mondo, determinata da questa situazione dei discepoli, Gv 17,14).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 smtClean="0">
                <a:solidFill>
                  <a:srgbClr val="FF3300"/>
                </a:solidFill>
              </a:rPr>
              <a:t>Gv 17: Contenuti</a:t>
            </a:r>
          </a:p>
        </p:txBody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29600" cy="511175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Tx/>
              <a:buNone/>
              <a:defRPr/>
            </a:pPr>
            <a:r>
              <a:rPr lang="it-IT" altLang="zh-TW" sz="2800" b="1" dirty="0" smtClean="0">
                <a:solidFill>
                  <a:srgbClr val="66FF66"/>
                </a:solidFill>
                <a:ea typeface="新細明體" charset="-120"/>
              </a:rPr>
              <a:t>Gv 17,17-19: «</a:t>
            </a:r>
            <a:r>
              <a:rPr lang="it-IT" altLang="zh-TW" sz="2800" b="1" i="1" dirty="0" smtClean="0">
                <a:solidFill>
                  <a:srgbClr val="66FF66"/>
                </a:solidFill>
                <a:ea typeface="新細明體" charset="-120"/>
              </a:rPr>
              <a:t>Padre Santo</a:t>
            </a:r>
            <a:r>
              <a:rPr lang="it-IT" altLang="zh-TW" sz="2800" b="1" dirty="0" smtClean="0">
                <a:solidFill>
                  <a:srgbClr val="66FF66"/>
                </a:solidFill>
                <a:ea typeface="新細明體" charset="-120"/>
              </a:rPr>
              <a:t>» </a:t>
            </a:r>
            <a:r>
              <a:rPr lang="it-IT" altLang="zh-TW" sz="2800" b="1" dirty="0" err="1" smtClean="0">
                <a:solidFill>
                  <a:srgbClr val="66FF66"/>
                </a:solidFill>
                <a:ea typeface="新細明體" charset="-120"/>
              </a:rPr>
              <a:t>santificali…</a:t>
            </a:r>
            <a:r>
              <a:rPr lang="it-IT" altLang="zh-TW" sz="2800" dirty="0" smtClean="0">
                <a:solidFill>
                  <a:srgbClr val="66FF66"/>
                </a:solidFill>
                <a:ea typeface="新細明體" charset="-120"/>
              </a:rPr>
              <a:t> </a:t>
            </a:r>
          </a:p>
          <a:p>
            <a:pPr algn="just" eaLnBrk="1" hangingPunct="1">
              <a:lnSpc>
                <a:spcPct val="80000"/>
              </a:lnSpc>
              <a:buFontTx/>
              <a:buNone/>
              <a:defRPr/>
            </a:pPr>
            <a:endParaRPr lang="it-IT" altLang="zh-TW" sz="2800" dirty="0" smtClean="0">
              <a:ea typeface="新細明體" charset="-120"/>
            </a:endParaRPr>
          </a:p>
          <a:p>
            <a:pPr algn="just" eaLnBrk="1" hangingPunct="1">
              <a:lnSpc>
                <a:spcPct val="80000"/>
              </a:lnSpc>
              <a:buFontTx/>
              <a:buNone/>
              <a:defRPr/>
            </a:pPr>
            <a:r>
              <a:rPr lang="it-IT" altLang="zh-TW" sz="2800" dirty="0" smtClean="0">
                <a:solidFill>
                  <a:srgbClr val="FFFF00"/>
                </a:solidFill>
                <a:ea typeface="新細明體" charset="-120"/>
              </a:rPr>
              <a:t>2) “santificare” = diventare possesso di Dio, appartenere a Lui, essere attratti in un movimento centripeto verso l’abisso della sua santità. Questo domanda Gesù al Padre.</a:t>
            </a:r>
          </a:p>
          <a:p>
            <a:pPr algn="just" eaLnBrk="1" hangingPunct="1">
              <a:lnSpc>
                <a:spcPct val="80000"/>
              </a:lnSpc>
              <a:buFontTx/>
              <a:buNone/>
              <a:defRPr/>
            </a:pPr>
            <a:r>
              <a:rPr lang="it-IT" altLang="zh-TW" sz="2800" dirty="0" smtClean="0">
                <a:solidFill>
                  <a:schemeClr val="bg1">
                    <a:lumMod val="95000"/>
                  </a:schemeClr>
                </a:solidFill>
                <a:ea typeface="新細明體" charset="-120"/>
              </a:rPr>
              <a:t>Questa santificazione è </a:t>
            </a:r>
            <a:r>
              <a:rPr lang="it-IT" altLang="zh-TW" sz="2800" u="sng" dirty="0" smtClean="0">
                <a:solidFill>
                  <a:schemeClr val="bg1">
                    <a:lumMod val="95000"/>
                  </a:schemeClr>
                </a:solidFill>
                <a:ea typeface="新細明體" charset="-120"/>
              </a:rPr>
              <a:t>l’approfondimento della vita filiale dei credenti mediante la loro unione a Cristo</a:t>
            </a:r>
            <a:r>
              <a:rPr lang="it-IT" altLang="zh-TW" sz="2800" dirty="0" smtClean="0">
                <a:solidFill>
                  <a:schemeClr val="bg1">
                    <a:lumMod val="95000"/>
                  </a:schemeClr>
                </a:solidFill>
                <a:ea typeface="新細明體" charset="-120"/>
              </a:rPr>
              <a:t>: così essi partecipano alla vita stessa e all’unità delle Persone divine. </a:t>
            </a:r>
          </a:p>
          <a:p>
            <a:pPr algn="just" eaLnBrk="1" hangingPunct="1">
              <a:lnSpc>
                <a:spcPct val="80000"/>
              </a:lnSpc>
              <a:buFontTx/>
              <a:buNone/>
              <a:defRPr/>
            </a:pPr>
            <a:r>
              <a:rPr lang="it-IT" altLang="zh-TW" sz="2800" dirty="0" smtClean="0">
                <a:solidFill>
                  <a:srgbClr val="FFFF00"/>
                </a:solidFill>
                <a:ea typeface="新細明體" charset="-120"/>
              </a:rPr>
              <a:t>Tale santificazione avviene nella verità, cioè mediante </a:t>
            </a:r>
            <a:r>
              <a:rPr lang="it-IT" altLang="zh-TW" sz="2800" u="sng" dirty="0" smtClean="0">
                <a:solidFill>
                  <a:srgbClr val="FFFF00"/>
                </a:solidFill>
                <a:ea typeface="新細明體" charset="-120"/>
              </a:rPr>
              <a:t>la Parola del Padre che è Gesù</a:t>
            </a:r>
            <a:r>
              <a:rPr lang="it-IT" altLang="zh-TW" sz="2800" dirty="0" smtClean="0">
                <a:solidFill>
                  <a:srgbClr val="FFFF00"/>
                </a:solidFill>
                <a:ea typeface="新細明體" charset="-120"/>
              </a:rPr>
              <a:t>, manifestazione e rivelazione del Padre.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 smtClean="0">
                <a:solidFill>
                  <a:srgbClr val="FF3300"/>
                </a:solidFill>
              </a:rPr>
              <a:t>Gv 17: Contenuti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29600" cy="5111750"/>
          </a:xfrm>
        </p:spPr>
        <p:txBody>
          <a:bodyPr/>
          <a:lstStyle/>
          <a:p>
            <a:pPr algn="just" eaLnBrk="1" hangingPunct="1">
              <a:buFontTx/>
              <a:buNone/>
              <a:defRPr/>
            </a:pPr>
            <a:r>
              <a:rPr lang="it-IT" altLang="zh-TW" sz="2800" b="1" dirty="0" smtClean="0">
                <a:solidFill>
                  <a:srgbClr val="66FF66"/>
                </a:solidFill>
                <a:ea typeface="新細明體" charset="-120"/>
              </a:rPr>
              <a:t>Gv 17,17-19: «</a:t>
            </a:r>
            <a:r>
              <a:rPr lang="it-IT" altLang="zh-TW" sz="2800" b="1" i="1" dirty="0" smtClean="0">
                <a:solidFill>
                  <a:srgbClr val="66FF66"/>
                </a:solidFill>
                <a:ea typeface="新細明體" charset="-120"/>
              </a:rPr>
              <a:t>Padre Santo</a:t>
            </a:r>
            <a:r>
              <a:rPr lang="it-IT" altLang="zh-TW" sz="2800" b="1" dirty="0" smtClean="0">
                <a:solidFill>
                  <a:srgbClr val="66FF66"/>
                </a:solidFill>
                <a:ea typeface="新細明體" charset="-120"/>
              </a:rPr>
              <a:t>» </a:t>
            </a:r>
            <a:r>
              <a:rPr lang="it-IT" altLang="zh-TW" sz="2800" b="1" dirty="0" err="1" smtClean="0">
                <a:solidFill>
                  <a:srgbClr val="66FF66"/>
                </a:solidFill>
                <a:ea typeface="新細明體" charset="-120"/>
              </a:rPr>
              <a:t>santificali…</a:t>
            </a:r>
            <a:r>
              <a:rPr lang="it-IT" altLang="zh-TW" sz="2800" dirty="0" smtClean="0">
                <a:solidFill>
                  <a:srgbClr val="66FF66"/>
                </a:solidFill>
                <a:ea typeface="新細明體" charset="-120"/>
              </a:rPr>
              <a:t> </a:t>
            </a:r>
          </a:p>
          <a:p>
            <a:pPr algn="just" eaLnBrk="1" hangingPunct="1">
              <a:buFontTx/>
              <a:buNone/>
              <a:defRPr/>
            </a:pPr>
            <a:endParaRPr lang="it-IT" altLang="zh-TW" sz="2800" dirty="0" smtClean="0">
              <a:ea typeface="新細明體" charset="-120"/>
            </a:endParaRPr>
          </a:p>
          <a:p>
            <a:pPr algn="just" eaLnBrk="1" hangingPunct="1">
              <a:buFontTx/>
              <a:buNone/>
              <a:defRPr/>
            </a:pPr>
            <a:r>
              <a:rPr lang="it-IT" altLang="zh-TW" sz="2800" dirty="0" smtClean="0">
                <a:solidFill>
                  <a:srgbClr val="FFFF00"/>
                </a:solidFill>
                <a:ea typeface="新細明體" charset="-120"/>
              </a:rPr>
              <a:t>Gesù parla della sua propria santificazione, del </a:t>
            </a:r>
            <a:r>
              <a:rPr lang="it-IT" altLang="zh-TW" sz="2800" u="sng" dirty="0" smtClean="0">
                <a:solidFill>
                  <a:srgbClr val="FFFF00"/>
                </a:solidFill>
                <a:ea typeface="新細明體" charset="-120"/>
              </a:rPr>
              <a:t>suo entrare sempre più profondamente nel mistero del Padre</a:t>
            </a:r>
            <a:r>
              <a:rPr lang="it-IT" altLang="zh-TW" sz="2800" dirty="0" smtClean="0">
                <a:solidFill>
                  <a:srgbClr val="FFFF00"/>
                </a:solidFill>
                <a:ea typeface="新細明體" charset="-120"/>
              </a:rPr>
              <a:t> come di qualcosa che sta avvenendo, qualcosa di presente.</a:t>
            </a:r>
          </a:p>
          <a:p>
            <a:pPr algn="just" eaLnBrk="1" hangingPunct="1">
              <a:buFontTx/>
              <a:buNone/>
              <a:defRPr/>
            </a:pPr>
            <a:r>
              <a:rPr lang="it-IT" altLang="zh-TW" sz="2800" dirty="0" smtClean="0">
                <a:solidFill>
                  <a:schemeClr val="bg1">
                    <a:lumMod val="95000"/>
                  </a:schemeClr>
                </a:solidFill>
                <a:ea typeface="新細明體" charset="-120"/>
              </a:rPr>
              <a:t>È possibile che in Gv 17,19 sia intesa la Passione e la consumazione sulla croce: Gesù sta per offrire il suo contributo alla realizzazione della richiesta che i discepoli siano santificati.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 smtClean="0">
                <a:solidFill>
                  <a:srgbClr val="FF3300"/>
                </a:solidFill>
              </a:rPr>
              <a:t>Gv 17: Contenuti</a:t>
            </a:r>
          </a:p>
        </p:txBody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29600" cy="5111750"/>
          </a:xfrm>
        </p:spPr>
        <p:txBody>
          <a:bodyPr/>
          <a:lstStyle/>
          <a:p>
            <a:pPr algn="just" eaLnBrk="1" hangingPunct="1">
              <a:buFontTx/>
              <a:buNone/>
              <a:defRPr/>
            </a:pPr>
            <a:r>
              <a:rPr lang="it-IT" altLang="zh-TW" sz="2400" b="1" dirty="0" smtClean="0">
                <a:solidFill>
                  <a:srgbClr val="66FF66"/>
                </a:solidFill>
                <a:ea typeface="新細明體" charset="-120"/>
              </a:rPr>
              <a:t>Gv 17,20-23: «</a:t>
            </a:r>
            <a:r>
              <a:rPr lang="it-IT" altLang="zh-TW" sz="2400" b="1" i="1" dirty="0" smtClean="0">
                <a:solidFill>
                  <a:srgbClr val="66FF66"/>
                </a:solidFill>
                <a:ea typeface="新細明體" charset="-120"/>
              </a:rPr>
              <a:t>Affinché siano una cosa sola, come noi</a:t>
            </a:r>
            <a:r>
              <a:rPr lang="it-IT" altLang="zh-TW" sz="2400" b="1" dirty="0" smtClean="0">
                <a:solidFill>
                  <a:srgbClr val="66FF66"/>
                </a:solidFill>
                <a:ea typeface="新細明體" charset="-120"/>
              </a:rPr>
              <a:t>»</a:t>
            </a:r>
            <a:r>
              <a:rPr lang="it-IT" altLang="zh-TW" sz="2400" dirty="0" smtClean="0">
                <a:solidFill>
                  <a:srgbClr val="66FF66"/>
                </a:solidFill>
                <a:ea typeface="新細明體" charset="-120"/>
              </a:rPr>
              <a:t> </a:t>
            </a:r>
            <a:r>
              <a:rPr lang="it-IT" altLang="zh-TW" sz="2800" dirty="0" smtClean="0">
                <a:solidFill>
                  <a:srgbClr val="66FF66"/>
                </a:solidFill>
                <a:ea typeface="新細明體" charset="-120"/>
              </a:rPr>
              <a:t> </a:t>
            </a:r>
          </a:p>
          <a:p>
            <a:pPr algn="just" eaLnBrk="1" hangingPunct="1">
              <a:buFontTx/>
              <a:buNone/>
              <a:defRPr/>
            </a:pPr>
            <a:endParaRPr lang="it-IT" altLang="zh-TW" sz="2800" dirty="0" smtClean="0">
              <a:ea typeface="新細明體" charset="-120"/>
            </a:endParaRPr>
          </a:p>
          <a:p>
            <a:pPr algn="just" eaLnBrk="1" hangingPunct="1">
              <a:buFontTx/>
              <a:buNone/>
              <a:defRPr/>
            </a:pPr>
            <a:r>
              <a:rPr lang="it-IT" altLang="zh-TW" sz="2800" dirty="0" smtClean="0">
                <a:solidFill>
                  <a:srgbClr val="FFFF00"/>
                </a:solidFill>
                <a:ea typeface="新細明體" charset="-120"/>
              </a:rPr>
              <a:t>3) Nella terza richiesta l’attenzione di Gesù si rivolge esplicitamente alla comunità post-pasquale, a coloro che “crederanno mediante la parola loro”.</a:t>
            </a:r>
          </a:p>
          <a:p>
            <a:pPr algn="just" eaLnBrk="1" hangingPunct="1">
              <a:buFontTx/>
              <a:buNone/>
              <a:defRPr/>
            </a:pPr>
            <a:r>
              <a:rPr lang="it-IT" altLang="zh-TW" sz="2800" dirty="0" smtClean="0">
                <a:solidFill>
                  <a:schemeClr val="bg1">
                    <a:lumMod val="95000"/>
                  </a:schemeClr>
                </a:solidFill>
                <a:ea typeface="新細明體" charset="-120"/>
              </a:rPr>
              <a:t>C’è uno sviluppo logico nella sequenza delle tre preghiere: </a:t>
            </a:r>
            <a:r>
              <a:rPr lang="it-IT" altLang="zh-TW" sz="2800" u="sng" dirty="0" smtClean="0">
                <a:solidFill>
                  <a:schemeClr val="bg1">
                    <a:lumMod val="95000"/>
                  </a:schemeClr>
                </a:solidFill>
                <a:ea typeface="新細明體" charset="-120"/>
              </a:rPr>
              <a:t>i discepoli saldamente conservati nel Nome del Padre e santificati - inviati, portano frutto ed estendono a tutti i tempi e luoghi l’esperienza del discepolato</a:t>
            </a:r>
            <a:r>
              <a:rPr lang="it-IT" altLang="zh-TW" sz="2800" dirty="0" smtClean="0">
                <a:solidFill>
                  <a:schemeClr val="bg1">
                    <a:lumMod val="95000"/>
                  </a:schemeClr>
                </a:solidFill>
                <a:ea typeface="新細明體" charset="-120"/>
              </a:rPr>
              <a:t>.</a:t>
            </a:r>
            <a:r>
              <a:rPr lang="it-IT" altLang="zh-TW" sz="2800" dirty="0" smtClean="0">
                <a:solidFill>
                  <a:srgbClr val="FFFF00"/>
                </a:solidFill>
                <a:ea typeface="新細明體" charset="-12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 smtClean="0">
                <a:solidFill>
                  <a:srgbClr val="FF3300"/>
                </a:solidFill>
              </a:rPr>
              <a:t>Gv 17: Contenuti</a:t>
            </a:r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29600" cy="5111750"/>
          </a:xfrm>
        </p:spPr>
        <p:txBody>
          <a:bodyPr/>
          <a:lstStyle/>
          <a:p>
            <a:pPr algn="just" eaLnBrk="1" hangingPunct="1">
              <a:buFontTx/>
              <a:buNone/>
              <a:defRPr/>
            </a:pPr>
            <a:r>
              <a:rPr lang="it-IT" altLang="zh-TW" sz="2400" b="1" dirty="0" smtClean="0">
                <a:solidFill>
                  <a:srgbClr val="66FF66"/>
                </a:solidFill>
                <a:ea typeface="新細明體" charset="-120"/>
              </a:rPr>
              <a:t>Gv 17,20-23: «</a:t>
            </a:r>
            <a:r>
              <a:rPr lang="it-IT" altLang="zh-TW" sz="2400" b="1" i="1" dirty="0" smtClean="0">
                <a:solidFill>
                  <a:srgbClr val="66FF66"/>
                </a:solidFill>
                <a:ea typeface="新細明體" charset="-120"/>
              </a:rPr>
              <a:t>Affinché siano una cosa sola, come noi</a:t>
            </a:r>
            <a:r>
              <a:rPr lang="it-IT" altLang="zh-TW" sz="2400" b="1" dirty="0" smtClean="0">
                <a:solidFill>
                  <a:srgbClr val="66FF66"/>
                </a:solidFill>
                <a:ea typeface="新細明體" charset="-120"/>
              </a:rPr>
              <a:t>»</a:t>
            </a:r>
            <a:r>
              <a:rPr lang="it-IT" altLang="zh-TW" sz="2400" dirty="0" smtClean="0">
                <a:solidFill>
                  <a:srgbClr val="66FF66"/>
                </a:solidFill>
                <a:ea typeface="新細明體" charset="-120"/>
              </a:rPr>
              <a:t>  </a:t>
            </a:r>
          </a:p>
          <a:p>
            <a:pPr algn="just" eaLnBrk="1" hangingPunct="1">
              <a:buFontTx/>
              <a:buNone/>
              <a:defRPr/>
            </a:pPr>
            <a:endParaRPr lang="it-IT" altLang="zh-TW" dirty="0" smtClean="0">
              <a:solidFill>
                <a:srgbClr val="FFFF00"/>
              </a:solidFill>
              <a:ea typeface="新細明體" charset="-120"/>
            </a:endParaRPr>
          </a:p>
          <a:p>
            <a:pPr algn="just" eaLnBrk="1" hangingPunct="1">
              <a:buFontTx/>
              <a:buNone/>
              <a:defRPr/>
            </a:pPr>
            <a:r>
              <a:rPr lang="it-IT" altLang="zh-TW" dirty="0" smtClean="0">
                <a:solidFill>
                  <a:srgbClr val="FFFF00"/>
                </a:solidFill>
                <a:ea typeface="新細明體" charset="-120"/>
              </a:rPr>
              <a:t>La missione è feconda nella misura in cui, </a:t>
            </a:r>
            <a:r>
              <a:rPr lang="it-IT" altLang="zh-TW" u="sng" dirty="0" smtClean="0">
                <a:solidFill>
                  <a:srgbClr val="FFFF00"/>
                </a:solidFill>
                <a:ea typeface="新細明體" charset="-120"/>
              </a:rPr>
              <a:t>nell’amore reciproco, i discepoli rendono visibile la Comunione del Padre e del Figlio</a:t>
            </a:r>
            <a:r>
              <a:rPr lang="it-IT" altLang="zh-TW" dirty="0" smtClean="0">
                <a:solidFill>
                  <a:srgbClr val="FFFF00"/>
                </a:solidFill>
                <a:ea typeface="新細明體" charset="-120"/>
              </a:rPr>
              <a:t>. </a:t>
            </a:r>
          </a:p>
          <a:p>
            <a:pPr algn="just" eaLnBrk="1" hangingPunct="1">
              <a:buFontTx/>
              <a:buNone/>
              <a:defRPr/>
            </a:pPr>
            <a:r>
              <a:rPr lang="it-IT" altLang="zh-TW" dirty="0" smtClean="0">
                <a:solidFill>
                  <a:schemeClr val="bg1">
                    <a:lumMod val="95000"/>
                  </a:schemeClr>
                </a:solidFill>
                <a:ea typeface="新細明體" charset="-120"/>
              </a:rPr>
              <a:t>L’“essere uno” dei credenti deve dare la possibilità all’umanità di </a:t>
            </a:r>
            <a:r>
              <a:rPr lang="it-IT" altLang="zh-TW" u="sng" dirty="0" smtClean="0">
                <a:solidFill>
                  <a:srgbClr val="66FFFF"/>
                </a:solidFill>
                <a:ea typeface="新細明體" charset="-120"/>
              </a:rPr>
              <a:t>riconoscere Gesù nella sua piena realtà di Rivelatore di Dio</a:t>
            </a:r>
            <a:r>
              <a:rPr lang="it-IT" altLang="zh-TW" dirty="0" smtClean="0">
                <a:solidFill>
                  <a:schemeClr val="bg1">
                    <a:lumMod val="95000"/>
                  </a:schemeClr>
                </a:solidFill>
                <a:ea typeface="新細明體" charset="-120"/>
              </a:rPr>
              <a:t>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 smtClean="0">
                <a:solidFill>
                  <a:srgbClr val="FF3300"/>
                </a:solidFill>
              </a:rPr>
              <a:t>Gv 17: Contenuti</a:t>
            </a:r>
          </a:p>
        </p:txBody>
      </p:sp>
      <p:sp>
        <p:nvSpPr>
          <p:cNvPr id="173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341438"/>
            <a:ext cx="8229600" cy="5111750"/>
          </a:xfrm>
        </p:spPr>
        <p:txBody>
          <a:bodyPr/>
          <a:lstStyle/>
          <a:p>
            <a:pPr algn="just" eaLnBrk="1" hangingPunct="1">
              <a:buFontTx/>
              <a:buNone/>
              <a:defRPr/>
            </a:pPr>
            <a:r>
              <a:rPr lang="it-IT" altLang="zh-TW" sz="2400" b="1" dirty="0" smtClean="0">
                <a:solidFill>
                  <a:srgbClr val="66FF66"/>
                </a:solidFill>
                <a:ea typeface="新細明體" charset="-120"/>
              </a:rPr>
              <a:t>Gv 17,20-23: «</a:t>
            </a:r>
            <a:r>
              <a:rPr lang="it-IT" altLang="zh-TW" sz="2400" b="1" i="1" dirty="0" smtClean="0">
                <a:solidFill>
                  <a:srgbClr val="66FF66"/>
                </a:solidFill>
                <a:ea typeface="新細明體" charset="-120"/>
              </a:rPr>
              <a:t>Affinché siano una cosa sola, come noi</a:t>
            </a:r>
            <a:r>
              <a:rPr lang="it-IT" altLang="zh-TW" sz="2400" b="1" dirty="0" smtClean="0">
                <a:solidFill>
                  <a:srgbClr val="66FF66"/>
                </a:solidFill>
                <a:ea typeface="新細明體" charset="-120"/>
              </a:rPr>
              <a:t>»</a:t>
            </a:r>
            <a:r>
              <a:rPr lang="it-IT" altLang="zh-TW" sz="2400" dirty="0" smtClean="0">
                <a:solidFill>
                  <a:srgbClr val="66FF66"/>
                </a:solidFill>
                <a:ea typeface="新細明體" charset="-120"/>
              </a:rPr>
              <a:t>  </a:t>
            </a:r>
          </a:p>
          <a:p>
            <a:pPr algn="just" eaLnBrk="1" hangingPunct="1">
              <a:buFontTx/>
              <a:buNone/>
              <a:defRPr/>
            </a:pPr>
            <a:endParaRPr lang="it-IT" altLang="zh-TW" sz="2400" dirty="0" smtClean="0">
              <a:solidFill>
                <a:srgbClr val="FFFF00"/>
              </a:solidFill>
              <a:ea typeface="新細明體" charset="-120"/>
            </a:endParaRPr>
          </a:p>
          <a:p>
            <a:pPr algn="just" eaLnBrk="1" hangingPunct="1">
              <a:buFontTx/>
              <a:buNone/>
              <a:defRPr/>
            </a:pPr>
            <a:r>
              <a:rPr lang="it-IT" altLang="zh-TW" sz="2800" dirty="0" smtClean="0">
                <a:solidFill>
                  <a:srgbClr val="FFFF00"/>
                </a:solidFill>
                <a:ea typeface="新細明體" charset="-120"/>
              </a:rPr>
              <a:t>Chi accoglie Gesù diventa </a:t>
            </a:r>
            <a:r>
              <a:rPr lang="it-IT" altLang="zh-TW" sz="2800" dirty="0" smtClean="0">
                <a:solidFill>
                  <a:srgbClr val="66FFFF"/>
                </a:solidFill>
                <a:ea typeface="新細明體" charset="-120"/>
              </a:rPr>
              <a:t>destinatario dell’amore che il Padre ha per il Figlio</a:t>
            </a:r>
            <a:r>
              <a:rPr lang="it-IT" altLang="zh-TW" sz="2800" dirty="0" smtClean="0">
                <a:solidFill>
                  <a:srgbClr val="FFFF00"/>
                </a:solidFill>
                <a:ea typeface="新細明體" charset="-120"/>
              </a:rPr>
              <a:t>.</a:t>
            </a:r>
          </a:p>
          <a:p>
            <a:pPr algn="just" eaLnBrk="1" hangingPunct="1">
              <a:buFontTx/>
              <a:buNone/>
              <a:defRPr/>
            </a:pPr>
            <a:r>
              <a:rPr lang="it-IT" altLang="zh-TW" sz="2800" dirty="0" smtClean="0">
                <a:solidFill>
                  <a:schemeClr val="bg1">
                    <a:lumMod val="95000"/>
                  </a:schemeClr>
                </a:solidFill>
                <a:ea typeface="新細明體" charset="-120"/>
              </a:rPr>
              <a:t>L’unità per la quale prega Gesù è essenzialmente una caratteristica propria di Dio, è la sua vita in quanto Egli è Comunione. </a:t>
            </a:r>
          </a:p>
          <a:p>
            <a:pPr algn="just" eaLnBrk="1" hangingPunct="1">
              <a:buFontTx/>
              <a:buNone/>
              <a:defRPr/>
            </a:pPr>
            <a:r>
              <a:rPr lang="it-IT" altLang="zh-TW" sz="2800" dirty="0" smtClean="0">
                <a:solidFill>
                  <a:srgbClr val="FFFF00"/>
                </a:solidFill>
                <a:ea typeface="新細明體" charset="-120"/>
              </a:rPr>
              <a:t>L’unità tra i credenti può soltanto provenire come un dono, il dono che Dio fa della propria vita.</a:t>
            </a:r>
            <a:r>
              <a:rPr lang="it-IT" altLang="zh-TW" sz="2800" dirty="0" smtClean="0">
                <a:ea typeface="新細明體" charset="-120"/>
              </a:rPr>
              <a:t> 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 smtClean="0">
                <a:solidFill>
                  <a:srgbClr val="FF3300"/>
                </a:solidFill>
              </a:rPr>
              <a:t>Gv 17: Contenuti</a:t>
            </a:r>
          </a:p>
        </p:txBody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341438"/>
            <a:ext cx="8229600" cy="5111750"/>
          </a:xfrm>
        </p:spPr>
        <p:txBody>
          <a:bodyPr/>
          <a:lstStyle/>
          <a:p>
            <a:pPr algn="just" eaLnBrk="1" hangingPunct="1">
              <a:buFontTx/>
              <a:buNone/>
              <a:defRPr/>
            </a:pPr>
            <a:r>
              <a:rPr lang="it-IT" altLang="zh-TW" sz="2800" b="1" dirty="0" smtClean="0">
                <a:solidFill>
                  <a:srgbClr val="66FF66"/>
                </a:solidFill>
                <a:ea typeface="新細明體" charset="-120"/>
              </a:rPr>
              <a:t>Gv 17,24-26: </a:t>
            </a:r>
            <a:r>
              <a:rPr lang="it-IT" altLang="zh-TW" sz="2800" b="1" i="1" dirty="0" smtClean="0">
                <a:solidFill>
                  <a:srgbClr val="66FF66"/>
                </a:solidFill>
                <a:ea typeface="新細明體" charset="-120"/>
              </a:rPr>
              <a:t>Conclusione</a:t>
            </a:r>
            <a:r>
              <a:rPr lang="it-IT" altLang="zh-TW" sz="2800" dirty="0" smtClean="0">
                <a:solidFill>
                  <a:srgbClr val="66FF66"/>
                </a:solidFill>
                <a:ea typeface="新細明體" charset="-120"/>
              </a:rPr>
              <a:t> </a:t>
            </a:r>
            <a:r>
              <a:rPr lang="it-IT" altLang="zh-TW" sz="2400" dirty="0" smtClean="0">
                <a:solidFill>
                  <a:srgbClr val="66FF66"/>
                </a:solidFill>
                <a:ea typeface="新細明體" charset="-120"/>
              </a:rPr>
              <a:t>  </a:t>
            </a:r>
          </a:p>
          <a:p>
            <a:pPr algn="just" eaLnBrk="1" hangingPunct="1">
              <a:buFontTx/>
              <a:buNone/>
              <a:defRPr/>
            </a:pPr>
            <a:endParaRPr lang="it-IT" altLang="zh-TW" sz="800" dirty="0" smtClean="0">
              <a:solidFill>
                <a:srgbClr val="FFFF00"/>
              </a:solidFill>
              <a:ea typeface="新細明體" charset="-120"/>
            </a:endParaRPr>
          </a:p>
          <a:p>
            <a:pPr algn="just" eaLnBrk="1" hangingPunct="1">
              <a:buFontTx/>
              <a:buNone/>
              <a:defRPr/>
            </a:pPr>
            <a:r>
              <a:rPr lang="it-IT" altLang="zh-TW" sz="2800" dirty="0" smtClean="0">
                <a:solidFill>
                  <a:srgbClr val="FFFF00"/>
                </a:solidFill>
                <a:ea typeface="新細明體" charset="-120"/>
              </a:rPr>
              <a:t>Gli ultimi tre versetti del capitolo presentano una </a:t>
            </a:r>
            <a:r>
              <a:rPr lang="it-IT" altLang="zh-TW" sz="2800" u="sng" dirty="0" smtClean="0">
                <a:solidFill>
                  <a:srgbClr val="FFFF00"/>
                </a:solidFill>
                <a:ea typeface="新細明體" charset="-120"/>
              </a:rPr>
              <a:t>doppia conclusione </a:t>
            </a:r>
            <a:r>
              <a:rPr lang="it-IT" altLang="zh-TW" sz="2800" dirty="0" smtClean="0">
                <a:solidFill>
                  <a:srgbClr val="FFFF00"/>
                </a:solidFill>
                <a:ea typeface="新細明體" charset="-120"/>
              </a:rPr>
              <a:t>che si riaggancia a </a:t>
            </a:r>
            <a:r>
              <a:rPr lang="it-IT" altLang="zh-TW" sz="2800" dirty="0" smtClean="0">
                <a:solidFill>
                  <a:srgbClr val="FFFF00"/>
                </a:solidFill>
                <a:ea typeface="新細明體" charset="-120"/>
              </a:rPr>
              <a:t>una grande </a:t>
            </a:r>
            <a:r>
              <a:rPr lang="it-IT" altLang="zh-TW" sz="2800" dirty="0" smtClean="0">
                <a:solidFill>
                  <a:srgbClr val="FFFF00"/>
                </a:solidFill>
                <a:ea typeface="新細明體" charset="-120"/>
              </a:rPr>
              <a:t>parte della </a:t>
            </a:r>
            <a:r>
              <a:rPr lang="it-IT" altLang="zh-TW" sz="2800" dirty="0" smtClean="0">
                <a:solidFill>
                  <a:srgbClr val="FFFF00"/>
                </a:solidFill>
                <a:ea typeface="新細明體" charset="-120"/>
              </a:rPr>
              <a:t>preghiera appena pronunciata. </a:t>
            </a:r>
            <a:endParaRPr lang="it-IT" altLang="zh-TW" sz="2800" dirty="0" smtClean="0">
              <a:solidFill>
                <a:srgbClr val="FFFF00"/>
              </a:solidFill>
              <a:ea typeface="新細明體" charset="-120"/>
            </a:endParaRPr>
          </a:p>
          <a:p>
            <a:pPr algn="just" eaLnBrk="1" hangingPunct="1">
              <a:buFontTx/>
              <a:buNone/>
              <a:defRPr/>
            </a:pPr>
            <a:r>
              <a:rPr lang="it-IT" altLang="zh-TW" sz="2800" dirty="0" smtClean="0">
                <a:solidFill>
                  <a:schemeClr val="bg1">
                    <a:lumMod val="95000"/>
                  </a:schemeClr>
                </a:solidFill>
                <a:ea typeface="新細明體" charset="-120"/>
              </a:rPr>
              <a:t>Il v. 24 riguarda </a:t>
            </a:r>
            <a:r>
              <a:rPr lang="it-IT" altLang="zh-TW" sz="2800" dirty="0" smtClean="0">
                <a:solidFill>
                  <a:srgbClr val="66FF66"/>
                </a:solidFill>
                <a:ea typeface="新細明體" charset="-120"/>
              </a:rPr>
              <a:t>il futuro trascendente dei discepoli </a:t>
            </a:r>
            <a:r>
              <a:rPr lang="it-IT" altLang="zh-TW" sz="2800" dirty="0" smtClean="0">
                <a:solidFill>
                  <a:schemeClr val="bg1">
                    <a:lumMod val="95000"/>
                  </a:schemeClr>
                </a:solidFill>
                <a:ea typeface="新細明體" charset="-120"/>
              </a:rPr>
              <a:t>e si riallaccia ai vv. 1-5: Gesù esprime al Padre una precisa volontà: </a:t>
            </a:r>
            <a:r>
              <a:rPr lang="it-IT" altLang="zh-TW" sz="2800" dirty="0" smtClean="0">
                <a:solidFill>
                  <a:srgbClr val="FFFF00"/>
                </a:solidFill>
                <a:ea typeface="新細明體" charset="-120"/>
              </a:rPr>
              <a:t>“voglio”. </a:t>
            </a:r>
            <a:r>
              <a:rPr lang="it-IT" altLang="zh-TW" sz="2800" dirty="0" smtClean="0">
                <a:solidFill>
                  <a:schemeClr val="bg1">
                    <a:lumMod val="95000"/>
                  </a:schemeClr>
                </a:solidFill>
                <a:ea typeface="新細明體" charset="-120"/>
              </a:rPr>
              <a:t>Lui che sulla terra non aveva nulla da se stesso, ma compiva unicamente la volontà del Padre, ora </a:t>
            </a:r>
            <a:r>
              <a:rPr lang="it-IT" altLang="zh-TW" sz="2800" u="sng" dirty="0" smtClean="0">
                <a:solidFill>
                  <a:srgbClr val="66FFFF"/>
                </a:solidFill>
                <a:ea typeface="新細明體" charset="-120"/>
              </a:rPr>
              <a:t>esprime la perfetta unità di pensiero con il Padre</a:t>
            </a:r>
            <a:r>
              <a:rPr lang="it-IT" altLang="zh-TW" sz="2800" dirty="0" smtClean="0">
                <a:solidFill>
                  <a:schemeClr val="bg1">
                    <a:lumMod val="95000"/>
                  </a:schemeClr>
                </a:solidFill>
                <a:ea typeface="新細明體" charset="-120"/>
              </a:rPr>
              <a:t>.</a:t>
            </a:r>
          </a:p>
          <a:p>
            <a:pPr eaLnBrk="1" hangingPunct="1">
              <a:defRPr/>
            </a:pPr>
            <a:endParaRPr lang="it-IT" altLang="zh-TW" sz="2800" dirty="0" smtClean="0">
              <a:solidFill>
                <a:srgbClr val="FFFF00"/>
              </a:solidFill>
              <a:ea typeface="新細明體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 sz="3200" u="sng" smtClean="0">
                <a:solidFill>
                  <a:srgbClr val="FF6600"/>
                </a:solidFill>
              </a:rPr>
              <a:t>Riassunto: La vera vite</a:t>
            </a:r>
            <a:r>
              <a:rPr lang="it-IT" altLang="it-IT" sz="3200" u="sng" smtClean="0">
                <a:solidFill>
                  <a:srgbClr val="FFFF00"/>
                </a:solidFill>
              </a:rPr>
              <a:t> – “rimanere in”</a:t>
            </a:r>
            <a:r>
              <a:rPr lang="it-IT" altLang="it-IT" sz="3200" smtClean="0">
                <a:solidFill>
                  <a:srgbClr val="FFFF00"/>
                </a:solidFill>
              </a:rPr>
              <a:t> </a:t>
            </a:r>
            <a:r>
              <a:rPr lang="it-IT" altLang="it-IT" sz="3200" smtClean="0">
                <a:solidFill>
                  <a:srgbClr val="FF6600"/>
                </a:solidFill>
              </a:rPr>
              <a:t/>
            </a:r>
            <a:br>
              <a:rPr lang="it-IT" altLang="it-IT" sz="3200" smtClean="0">
                <a:solidFill>
                  <a:srgbClr val="FF6600"/>
                </a:solidFill>
              </a:rPr>
            </a:br>
            <a:endParaRPr lang="it-IT" altLang="it-IT" sz="3200" smtClean="0">
              <a:solidFill>
                <a:srgbClr val="FF66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35975" cy="4924425"/>
          </a:xfrm>
        </p:spPr>
        <p:txBody>
          <a:bodyPr/>
          <a:lstStyle/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r>
              <a:rPr lang="it-IT" altLang="it-IT" sz="2400" b="1" smtClean="0">
                <a:solidFill>
                  <a:schemeClr val="bg1"/>
                </a:solidFill>
              </a:rPr>
              <a:t>I Protagonisti del reciproco «rimanere in»: 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r>
              <a:rPr lang="it-IT" altLang="it-IT" sz="2400" b="1" smtClean="0">
                <a:solidFill>
                  <a:schemeClr val="bg1"/>
                </a:solidFill>
              </a:rPr>
              <a:t>il Figlio nel Padre, 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r>
              <a:rPr lang="it-IT" altLang="it-IT" sz="2400" b="1" smtClean="0">
                <a:solidFill>
                  <a:schemeClr val="bg1"/>
                </a:solidFill>
              </a:rPr>
              <a:t>Il Padre nel Figlio, 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r>
              <a:rPr lang="it-IT" altLang="it-IT" sz="2400" b="1" smtClean="0">
                <a:solidFill>
                  <a:schemeClr val="bg1"/>
                </a:solidFill>
              </a:rPr>
              <a:t>i discepoli nel Maestro, 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r>
              <a:rPr lang="it-IT" altLang="it-IT" sz="2400" b="1" smtClean="0">
                <a:solidFill>
                  <a:schemeClr val="bg1"/>
                </a:solidFill>
              </a:rPr>
              <a:t>Cristo nei suoi, 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r>
              <a:rPr lang="it-IT" altLang="it-IT" sz="2400" b="1" smtClean="0">
                <a:solidFill>
                  <a:schemeClr val="bg1"/>
                </a:solidFill>
              </a:rPr>
              <a:t>Gesù nell’amore del Padre, 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r>
              <a:rPr lang="it-IT" altLang="it-IT" sz="2400" b="1" smtClean="0">
                <a:solidFill>
                  <a:schemeClr val="bg1"/>
                </a:solidFill>
              </a:rPr>
              <a:t>i discepoli nell’amore-comando del Figlio. 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r>
              <a:rPr lang="it-IT" altLang="it-IT" sz="2400" b="1" smtClean="0">
                <a:solidFill>
                  <a:srgbClr val="FFFF00"/>
                </a:solidFill>
              </a:rPr>
              <a:t>Cap. 17: pienezza di comunione che parte dal Padre e arriva a includere i discepoli immediati e tutti coloro che attraverso la fede aderiranno a Cristo.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it-IT" altLang="it-IT" sz="2400" b="1" smtClean="0">
                <a:solidFill>
                  <a:srgbClr val="66FFFF"/>
                </a:solidFill>
              </a:rPr>
              <a:t>Cap. 15: insiste più sui </a:t>
            </a:r>
            <a:r>
              <a:rPr lang="it-IT" altLang="it-IT" sz="2400" b="1" u="sng" smtClean="0">
                <a:solidFill>
                  <a:srgbClr val="66FFFF"/>
                </a:solidFill>
              </a:rPr>
              <a:t>mezzi</a:t>
            </a:r>
            <a:r>
              <a:rPr lang="it-IT" altLang="it-IT" sz="2400" b="1" smtClean="0">
                <a:solidFill>
                  <a:srgbClr val="66FFFF"/>
                </a:solidFill>
              </a:rPr>
              <a:t> che </a:t>
            </a:r>
            <a:r>
              <a:rPr lang="it-IT" altLang="it-IT" sz="2400" b="1" u="sng" smtClean="0">
                <a:solidFill>
                  <a:srgbClr val="66FFFF"/>
                </a:solidFill>
              </a:rPr>
              <a:t>permettono o manifestano</a:t>
            </a:r>
            <a:r>
              <a:rPr lang="it-IT" altLang="it-IT" sz="2400" b="1" smtClean="0">
                <a:solidFill>
                  <a:srgbClr val="66FFFF"/>
                </a:solidFill>
              </a:rPr>
              <a:t> questa comunione: la parola, il comandamento nuovo, la pienezza di gioia.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 smtClean="0">
                <a:solidFill>
                  <a:srgbClr val="FF3300"/>
                </a:solidFill>
              </a:rPr>
              <a:t>Gv 17: Contenuti</a:t>
            </a: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341438"/>
            <a:ext cx="8229600" cy="5111750"/>
          </a:xfrm>
        </p:spPr>
        <p:txBody>
          <a:bodyPr/>
          <a:lstStyle/>
          <a:p>
            <a:pPr algn="just" eaLnBrk="1" hangingPunct="1">
              <a:buFontTx/>
              <a:buNone/>
              <a:defRPr/>
            </a:pPr>
            <a:r>
              <a:rPr lang="it-IT" altLang="zh-TW" b="1" dirty="0" smtClean="0">
                <a:solidFill>
                  <a:srgbClr val="66FF66"/>
                </a:solidFill>
                <a:ea typeface="新細明體" charset="-120"/>
              </a:rPr>
              <a:t>Gv 17,24-26: </a:t>
            </a:r>
            <a:r>
              <a:rPr lang="it-IT" altLang="zh-TW" b="1" i="1" dirty="0" smtClean="0">
                <a:solidFill>
                  <a:srgbClr val="66FF66"/>
                </a:solidFill>
                <a:ea typeface="新細明體" charset="-120"/>
              </a:rPr>
              <a:t>Conclusione</a:t>
            </a:r>
            <a:r>
              <a:rPr lang="it-IT" altLang="zh-TW" dirty="0" smtClean="0">
                <a:solidFill>
                  <a:srgbClr val="66FF66"/>
                </a:solidFill>
                <a:ea typeface="新細明體" charset="-120"/>
              </a:rPr>
              <a:t> </a:t>
            </a:r>
            <a:r>
              <a:rPr lang="it-IT" altLang="zh-TW" sz="2800" dirty="0" smtClean="0">
                <a:solidFill>
                  <a:srgbClr val="66FF66"/>
                </a:solidFill>
                <a:ea typeface="新細明體" charset="-120"/>
              </a:rPr>
              <a:t>  </a:t>
            </a:r>
          </a:p>
          <a:p>
            <a:pPr algn="just" eaLnBrk="1" hangingPunct="1">
              <a:buFontTx/>
              <a:buNone/>
              <a:defRPr/>
            </a:pPr>
            <a:endParaRPr lang="it-IT" altLang="zh-TW" sz="2800" dirty="0" smtClean="0">
              <a:solidFill>
                <a:srgbClr val="FFFF00"/>
              </a:solidFill>
              <a:ea typeface="新細明體" charset="-120"/>
            </a:endParaRPr>
          </a:p>
          <a:p>
            <a:pPr eaLnBrk="1" hangingPunct="1">
              <a:buFontTx/>
              <a:buNone/>
              <a:defRPr/>
            </a:pPr>
            <a:r>
              <a:rPr lang="it-IT" altLang="zh-TW" dirty="0" smtClean="0">
                <a:solidFill>
                  <a:srgbClr val="FFFF00"/>
                </a:solidFill>
                <a:ea typeface="新細明體" charset="-120"/>
              </a:rPr>
              <a:t>Il desiderio di Gesù per i discepoli:</a:t>
            </a:r>
          </a:p>
          <a:p>
            <a:pPr algn="ctr" eaLnBrk="1" hangingPunct="1">
              <a:buFontTx/>
              <a:buNone/>
              <a:defRPr/>
            </a:pPr>
            <a:r>
              <a:rPr lang="it-IT" altLang="zh-TW" dirty="0" smtClean="0">
                <a:solidFill>
                  <a:srgbClr val="FFFF00"/>
                </a:solidFill>
                <a:ea typeface="新細明體" charset="-120"/>
              </a:rPr>
              <a:t>“che </a:t>
            </a:r>
            <a:r>
              <a:rPr lang="it-IT" altLang="zh-TW" dirty="0" smtClean="0">
                <a:solidFill>
                  <a:srgbClr val="FFFF00"/>
                </a:solidFill>
                <a:ea typeface="新細明體" charset="-120"/>
              </a:rPr>
              <a:t>possano </a:t>
            </a:r>
            <a:r>
              <a:rPr lang="it-IT" altLang="zh-TW" u="sng" dirty="0" smtClean="0">
                <a:solidFill>
                  <a:schemeClr val="bg1">
                    <a:lumMod val="95000"/>
                  </a:schemeClr>
                </a:solidFill>
                <a:ea typeface="新細明體" charset="-120"/>
              </a:rPr>
              <a:t>stare insieme con</a:t>
            </a:r>
            <a:r>
              <a:rPr lang="it-IT" altLang="zh-TW" dirty="0" smtClean="0">
                <a:solidFill>
                  <a:srgbClr val="FFFF00"/>
                </a:solidFill>
                <a:ea typeface="新細明體" charset="-120"/>
              </a:rPr>
              <a:t> Cristo”. </a:t>
            </a:r>
          </a:p>
          <a:p>
            <a:pPr algn="just" eaLnBrk="1" hangingPunct="1">
              <a:buFontTx/>
              <a:buNone/>
              <a:defRPr/>
            </a:pPr>
            <a:r>
              <a:rPr lang="it-IT" altLang="zh-TW" dirty="0" smtClean="0">
                <a:solidFill>
                  <a:schemeClr val="bg1">
                    <a:lumMod val="95000"/>
                  </a:schemeClr>
                </a:solidFill>
                <a:ea typeface="新細明體" charset="-120"/>
              </a:rPr>
              <a:t>Il credente potrà </a:t>
            </a:r>
            <a:r>
              <a:rPr lang="it-IT" altLang="zh-TW" dirty="0" smtClean="0">
                <a:solidFill>
                  <a:srgbClr val="66FF66"/>
                </a:solidFill>
                <a:ea typeface="新細明體" charset="-120"/>
              </a:rPr>
              <a:t>contemplare la gloria </a:t>
            </a:r>
            <a:r>
              <a:rPr lang="it-IT" altLang="zh-TW" dirty="0" smtClean="0">
                <a:solidFill>
                  <a:schemeClr val="bg1">
                    <a:lumMod val="95000"/>
                  </a:schemeClr>
                </a:solidFill>
                <a:ea typeface="新細明體" charset="-120"/>
              </a:rPr>
              <a:t>del Figlio che </a:t>
            </a:r>
            <a:r>
              <a:rPr lang="it-IT" altLang="zh-TW" dirty="0" smtClean="0">
                <a:solidFill>
                  <a:schemeClr val="bg1">
                    <a:lumMod val="95000"/>
                  </a:schemeClr>
                </a:solidFill>
                <a:ea typeface="新細明體" charset="-120"/>
              </a:rPr>
              <a:t>Egli irradia da </a:t>
            </a:r>
            <a:r>
              <a:rPr lang="it-IT" altLang="zh-TW" dirty="0" smtClean="0">
                <a:solidFill>
                  <a:schemeClr val="bg1">
                    <a:lumMod val="95000"/>
                  </a:schemeClr>
                </a:solidFill>
                <a:ea typeface="新細明體" charset="-120"/>
              </a:rPr>
              <a:t>tutta la sua Persona umano-divina. </a:t>
            </a:r>
          </a:p>
          <a:p>
            <a:pPr algn="just" eaLnBrk="1" hangingPunct="1">
              <a:buFontTx/>
              <a:buNone/>
              <a:defRPr/>
            </a:pPr>
            <a:r>
              <a:rPr lang="it-IT" altLang="zh-TW" dirty="0" smtClean="0">
                <a:solidFill>
                  <a:srgbClr val="FFFF00"/>
                </a:solidFill>
                <a:ea typeface="新細明體" charset="-120"/>
              </a:rPr>
              <a:t>Sarà un </a:t>
            </a:r>
            <a:r>
              <a:rPr lang="it-IT" altLang="zh-TW" dirty="0" smtClean="0">
                <a:solidFill>
                  <a:srgbClr val="66FF66"/>
                </a:solidFill>
                <a:ea typeface="新細明體" charset="-120"/>
              </a:rPr>
              <a:t>entrare</a:t>
            </a:r>
            <a:r>
              <a:rPr lang="it-IT" altLang="zh-TW" dirty="0" smtClean="0">
                <a:solidFill>
                  <a:srgbClr val="FFFF00"/>
                </a:solidFill>
                <a:ea typeface="新細明體" charset="-120"/>
              </a:rPr>
              <a:t> senza velo né ombre </a:t>
            </a:r>
            <a:endParaRPr lang="it-IT" altLang="zh-TW" dirty="0" smtClean="0">
              <a:solidFill>
                <a:srgbClr val="FFFF00"/>
              </a:solidFill>
              <a:ea typeface="新細明體" charset="-120"/>
            </a:endParaRPr>
          </a:p>
          <a:p>
            <a:pPr algn="just" eaLnBrk="1" hangingPunct="1">
              <a:buFontTx/>
              <a:buNone/>
              <a:defRPr/>
            </a:pPr>
            <a:r>
              <a:rPr lang="it-IT" altLang="zh-TW" dirty="0" smtClean="0">
                <a:solidFill>
                  <a:srgbClr val="FFFF00"/>
                </a:solidFill>
                <a:ea typeface="新細明體" charset="-120"/>
              </a:rPr>
              <a:t>nel </a:t>
            </a:r>
            <a:r>
              <a:rPr lang="it-IT" altLang="zh-TW" dirty="0" smtClean="0">
                <a:solidFill>
                  <a:srgbClr val="66FF66"/>
                </a:solidFill>
                <a:ea typeface="新細明體" charset="-120"/>
              </a:rPr>
              <a:t>dinamismo dell’amore</a:t>
            </a:r>
            <a:r>
              <a:rPr lang="it-IT" altLang="zh-TW" dirty="0" smtClean="0">
                <a:solidFill>
                  <a:srgbClr val="FFFF00"/>
                </a:solidFill>
                <a:ea typeface="新細明體" charset="-120"/>
              </a:rPr>
              <a:t> trinitario.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 smtClean="0">
                <a:solidFill>
                  <a:srgbClr val="FF3300"/>
                </a:solidFill>
              </a:rPr>
              <a:t>Gv 17: Contenuti</a:t>
            </a:r>
          </a:p>
        </p:txBody>
      </p:sp>
      <p:sp>
        <p:nvSpPr>
          <p:cNvPr id="179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341438"/>
            <a:ext cx="8229600" cy="511175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  <a:defRPr/>
            </a:pPr>
            <a:r>
              <a:rPr lang="it-IT" altLang="zh-TW" b="1" dirty="0" smtClean="0">
                <a:solidFill>
                  <a:srgbClr val="66FF66"/>
                </a:solidFill>
                <a:ea typeface="新細明體" charset="-120"/>
              </a:rPr>
              <a:t>Gv 17,24-26: </a:t>
            </a:r>
            <a:r>
              <a:rPr lang="it-IT" altLang="zh-TW" b="1" i="1" dirty="0" smtClean="0">
                <a:solidFill>
                  <a:srgbClr val="66FF66"/>
                </a:solidFill>
                <a:ea typeface="新細明體" charset="-120"/>
              </a:rPr>
              <a:t>Conclusione</a:t>
            </a:r>
            <a:r>
              <a:rPr lang="it-IT" altLang="zh-TW" dirty="0" smtClean="0">
                <a:solidFill>
                  <a:srgbClr val="66FF66"/>
                </a:solidFill>
                <a:ea typeface="新細明體" charset="-120"/>
              </a:rPr>
              <a:t> </a:t>
            </a:r>
            <a:r>
              <a:rPr lang="it-IT" altLang="zh-TW" sz="2800" dirty="0" smtClean="0">
                <a:solidFill>
                  <a:srgbClr val="66FF66"/>
                </a:solidFill>
                <a:ea typeface="新細明體" charset="-120"/>
              </a:rPr>
              <a:t>  </a:t>
            </a:r>
          </a:p>
          <a:p>
            <a:pPr algn="just" eaLnBrk="1" hangingPunct="1">
              <a:lnSpc>
                <a:spcPct val="90000"/>
              </a:lnSpc>
              <a:buFontTx/>
              <a:buNone/>
              <a:defRPr/>
            </a:pPr>
            <a:endParaRPr lang="it-IT" altLang="zh-TW" sz="2800" dirty="0" smtClean="0">
              <a:solidFill>
                <a:srgbClr val="FFFF00"/>
              </a:solidFill>
              <a:ea typeface="新細明體" charset="-120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  <a:defRPr/>
            </a:pPr>
            <a:r>
              <a:rPr lang="it-IT" altLang="zh-TW" sz="2800" dirty="0" smtClean="0">
                <a:solidFill>
                  <a:srgbClr val="FFFF00"/>
                </a:solidFill>
                <a:ea typeface="新細明體" charset="-120"/>
              </a:rPr>
              <a:t>I vv. 25-26 sintetizzano i vv. 6-11 e 20-23 e pongono la preghiera sotto </a:t>
            </a:r>
            <a:r>
              <a:rPr lang="it-IT" altLang="zh-TW" sz="2800" u="sng" dirty="0" smtClean="0">
                <a:solidFill>
                  <a:schemeClr val="bg1">
                    <a:lumMod val="95000"/>
                  </a:schemeClr>
                </a:solidFill>
                <a:ea typeface="新細明體" charset="-120"/>
              </a:rPr>
              <a:t>il tema dell’amore del Padre e della presenza di Cristo</a:t>
            </a:r>
            <a:r>
              <a:rPr lang="it-IT" altLang="zh-TW" sz="2800" dirty="0" smtClean="0">
                <a:solidFill>
                  <a:schemeClr val="bg1">
                    <a:lumMod val="95000"/>
                  </a:schemeClr>
                </a:solidFill>
                <a:ea typeface="新細明體" charset="-120"/>
              </a:rPr>
              <a:t>. </a:t>
            </a:r>
            <a:endParaRPr lang="it-IT" altLang="zh-TW" sz="2800" dirty="0" smtClean="0">
              <a:solidFill>
                <a:schemeClr val="bg1">
                  <a:lumMod val="95000"/>
                </a:schemeClr>
              </a:solidFill>
              <a:ea typeface="新細明體" charset="-120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  <a:defRPr/>
            </a:pPr>
            <a:endParaRPr lang="it-IT" altLang="zh-TW" sz="2800" dirty="0" smtClean="0">
              <a:solidFill>
                <a:schemeClr val="bg1">
                  <a:lumMod val="95000"/>
                </a:schemeClr>
              </a:solidFill>
              <a:ea typeface="新細明體" charset="-120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  <a:defRPr/>
            </a:pPr>
            <a:r>
              <a:rPr lang="it-IT" altLang="zh-TW" sz="2800" dirty="0" smtClean="0">
                <a:solidFill>
                  <a:srgbClr val="FFFF00"/>
                </a:solidFill>
                <a:ea typeface="新細明體" charset="-120"/>
              </a:rPr>
              <a:t>Il </a:t>
            </a:r>
            <a:r>
              <a:rPr lang="it-IT" altLang="zh-TW" sz="2800" u="sng" dirty="0" smtClean="0">
                <a:solidFill>
                  <a:srgbClr val="FFFF00"/>
                </a:solidFill>
                <a:ea typeface="新細明體" charset="-120"/>
              </a:rPr>
              <a:t>Figlio non riserva nulla a sé stesso</a:t>
            </a:r>
            <a:r>
              <a:rPr lang="it-IT" altLang="zh-TW" sz="2800" dirty="0" smtClean="0">
                <a:solidFill>
                  <a:srgbClr val="FFFF00"/>
                </a:solidFill>
                <a:ea typeface="新細明體" charset="-120"/>
              </a:rPr>
              <a:t>; egli dà tutto quello che ha ricevuto dal Padre e così </a:t>
            </a:r>
            <a:r>
              <a:rPr lang="it-IT" altLang="zh-TW" sz="2800" dirty="0" smtClean="0">
                <a:solidFill>
                  <a:srgbClr val="66FFFF"/>
                </a:solidFill>
                <a:ea typeface="新細明體" charset="-120"/>
              </a:rPr>
              <a:t>introduce direttamente i credenti </a:t>
            </a:r>
            <a:r>
              <a:rPr lang="it-IT" altLang="zh-TW" sz="2800" dirty="0" smtClean="0">
                <a:solidFill>
                  <a:srgbClr val="FFFF00"/>
                </a:solidFill>
                <a:ea typeface="新細明體" charset="-120"/>
              </a:rPr>
              <a:t>nel </a:t>
            </a:r>
            <a:r>
              <a:rPr lang="it-IT" altLang="zh-TW" sz="2800" dirty="0" smtClean="0">
                <a:solidFill>
                  <a:srgbClr val="66FF66"/>
                </a:solidFill>
                <a:ea typeface="新細明體" charset="-120"/>
              </a:rPr>
              <a:t>suo rapporto</a:t>
            </a:r>
            <a:r>
              <a:rPr lang="it-IT" altLang="zh-TW" sz="2800" dirty="0" smtClean="0">
                <a:solidFill>
                  <a:srgbClr val="FFFF00"/>
                </a:solidFill>
                <a:ea typeface="新細明體" charset="-120"/>
              </a:rPr>
              <a:t> col Padre.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 smtClean="0">
                <a:solidFill>
                  <a:srgbClr val="FF3300"/>
                </a:solidFill>
              </a:rPr>
              <a:t>Gv 17: Contenuti</a:t>
            </a:r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341438"/>
            <a:ext cx="8229600" cy="511175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Tx/>
              <a:buNone/>
              <a:defRPr/>
            </a:pPr>
            <a:r>
              <a:rPr lang="it-IT" altLang="zh-TW" sz="2800" b="1" dirty="0" smtClean="0">
                <a:solidFill>
                  <a:srgbClr val="66FF66"/>
                </a:solidFill>
                <a:ea typeface="新細明體" charset="-120"/>
              </a:rPr>
              <a:t>Gv 17,24-26: </a:t>
            </a:r>
            <a:r>
              <a:rPr lang="it-IT" altLang="zh-TW" sz="2800" b="1" i="1" dirty="0" smtClean="0">
                <a:solidFill>
                  <a:srgbClr val="66FF66"/>
                </a:solidFill>
                <a:ea typeface="新細明體" charset="-120"/>
              </a:rPr>
              <a:t>Conclusione</a:t>
            </a:r>
            <a:r>
              <a:rPr lang="it-IT" altLang="zh-TW" sz="2800" dirty="0" smtClean="0">
                <a:solidFill>
                  <a:srgbClr val="66FF66"/>
                </a:solidFill>
                <a:ea typeface="新細明體" charset="-120"/>
              </a:rPr>
              <a:t> </a:t>
            </a:r>
            <a:r>
              <a:rPr lang="it-IT" altLang="zh-TW" sz="2400" dirty="0" smtClean="0">
                <a:solidFill>
                  <a:srgbClr val="66FF66"/>
                </a:solidFill>
                <a:ea typeface="新細明體" charset="-120"/>
              </a:rPr>
              <a:t>  </a:t>
            </a:r>
          </a:p>
          <a:p>
            <a:pPr algn="just" eaLnBrk="1" hangingPunct="1">
              <a:lnSpc>
                <a:spcPct val="80000"/>
              </a:lnSpc>
              <a:buFontTx/>
              <a:buNone/>
              <a:defRPr/>
            </a:pPr>
            <a:endParaRPr lang="it-IT" altLang="zh-TW" sz="2400" dirty="0" smtClean="0">
              <a:solidFill>
                <a:srgbClr val="FFFF00"/>
              </a:solidFill>
              <a:ea typeface="新細明體" charset="-120"/>
            </a:endParaRPr>
          </a:p>
          <a:p>
            <a:pPr algn="just" eaLnBrk="1" hangingPunct="1">
              <a:lnSpc>
                <a:spcPct val="80000"/>
              </a:lnSpc>
              <a:buFontTx/>
              <a:buNone/>
              <a:defRPr/>
            </a:pPr>
            <a:r>
              <a:rPr lang="it-IT" altLang="zh-TW" sz="2800" dirty="0" smtClean="0">
                <a:solidFill>
                  <a:srgbClr val="FFFF00"/>
                </a:solidFill>
                <a:ea typeface="新細明體" charset="-120"/>
              </a:rPr>
              <a:t>L’esperienza dell’amore del Padre propria del Figlio, diventa l’esperienza dei discepoli nel Seno del Padre. </a:t>
            </a:r>
          </a:p>
          <a:p>
            <a:pPr algn="just" eaLnBrk="1" hangingPunct="1">
              <a:lnSpc>
                <a:spcPct val="80000"/>
              </a:lnSpc>
              <a:buFontTx/>
              <a:buNone/>
              <a:defRPr/>
            </a:pPr>
            <a:r>
              <a:rPr lang="it-IT" altLang="zh-TW" sz="2800" dirty="0" smtClean="0">
                <a:solidFill>
                  <a:schemeClr val="bg1">
                    <a:lumMod val="95000"/>
                  </a:schemeClr>
                </a:solidFill>
                <a:ea typeface="新細明體" charset="-120"/>
              </a:rPr>
              <a:t>L’amore trinitario è diventato il ritmo vitale della comunità. </a:t>
            </a:r>
          </a:p>
          <a:p>
            <a:pPr algn="just" eaLnBrk="1" hangingPunct="1">
              <a:lnSpc>
                <a:spcPct val="80000"/>
              </a:lnSpc>
              <a:buFontTx/>
              <a:buNone/>
              <a:defRPr/>
            </a:pPr>
            <a:r>
              <a:rPr lang="it-IT" altLang="zh-TW" sz="2800" dirty="0" smtClean="0">
                <a:solidFill>
                  <a:srgbClr val="FFFF00"/>
                </a:solidFill>
                <a:ea typeface="新細明體" charset="-120"/>
              </a:rPr>
              <a:t>In questo consiste </a:t>
            </a:r>
            <a:r>
              <a:rPr lang="it-IT" altLang="zh-TW" sz="2800" u="sng" dirty="0" smtClean="0">
                <a:solidFill>
                  <a:srgbClr val="66FF66"/>
                </a:solidFill>
                <a:ea typeface="新細明體" charset="-120"/>
              </a:rPr>
              <a:t>la glorificazione reciproca chiesta all’inizio della preghiera</a:t>
            </a:r>
            <a:r>
              <a:rPr lang="it-IT" altLang="zh-TW" sz="2800" dirty="0" smtClean="0">
                <a:solidFill>
                  <a:srgbClr val="FFFF00"/>
                </a:solidFill>
                <a:ea typeface="新細明體" charset="-120"/>
              </a:rPr>
              <a:t>: </a:t>
            </a:r>
            <a:endParaRPr lang="it-IT" altLang="zh-TW" sz="2800" dirty="0" smtClean="0">
              <a:solidFill>
                <a:srgbClr val="FFFF00"/>
              </a:solidFill>
              <a:ea typeface="新細明體" charset="-120"/>
            </a:endParaRPr>
          </a:p>
          <a:p>
            <a:pPr algn="just" eaLnBrk="1" hangingPunct="1">
              <a:lnSpc>
                <a:spcPct val="80000"/>
              </a:lnSpc>
              <a:buFontTx/>
              <a:buNone/>
              <a:defRPr/>
            </a:pPr>
            <a:r>
              <a:rPr lang="it-IT" altLang="zh-TW" sz="2800" dirty="0">
                <a:solidFill>
                  <a:srgbClr val="FFFF00"/>
                </a:solidFill>
                <a:ea typeface="新細明體" charset="-120"/>
              </a:rPr>
              <a:t>	</a:t>
            </a:r>
            <a:r>
              <a:rPr lang="it-IT" altLang="zh-TW" sz="2800" dirty="0" smtClean="0">
                <a:solidFill>
                  <a:schemeClr val="bg1"/>
                </a:solidFill>
                <a:ea typeface="新細明體" charset="-120"/>
              </a:rPr>
              <a:t>il </a:t>
            </a:r>
            <a:r>
              <a:rPr lang="it-IT" altLang="zh-TW" sz="2800" dirty="0" smtClean="0">
                <a:solidFill>
                  <a:schemeClr val="bg1"/>
                </a:solidFill>
                <a:ea typeface="新細明體" charset="-120"/>
              </a:rPr>
              <a:t>Padre e il Figlio si glorificano nel loro amore </a:t>
            </a:r>
            <a:r>
              <a:rPr lang="it-IT" altLang="zh-TW" sz="2800" dirty="0" smtClean="0">
                <a:solidFill>
                  <a:schemeClr val="bg1"/>
                </a:solidFill>
                <a:ea typeface="新細明體" charset="-120"/>
              </a:rPr>
              <a:t>reciprocamente comunicato. </a:t>
            </a:r>
          </a:p>
          <a:p>
            <a:pPr algn="just" eaLnBrk="1" hangingPunct="1">
              <a:lnSpc>
                <a:spcPct val="80000"/>
              </a:lnSpc>
              <a:buFontTx/>
              <a:buNone/>
              <a:defRPr/>
            </a:pPr>
            <a:r>
              <a:rPr lang="it-IT" altLang="zh-TW" sz="2800" dirty="0" smtClean="0">
                <a:solidFill>
                  <a:srgbClr val="FFFF00"/>
                </a:solidFill>
                <a:ea typeface="新細明體" charset="-120"/>
              </a:rPr>
              <a:t>È la </a:t>
            </a:r>
            <a:r>
              <a:rPr lang="it-IT" altLang="zh-TW" sz="2800" dirty="0" smtClean="0">
                <a:solidFill>
                  <a:srgbClr val="FFFF00"/>
                </a:solidFill>
                <a:ea typeface="新細明體" charset="-120"/>
              </a:rPr>
              <a:t>forza di unificazione che rivela </a:t>
            </a:r>
            <a:r>
              <a:rPr lang="it-IT" altLang="zh-TW" sz="2800" dirty="0" smtClean="0">
                <a:solidFill>
                  <a:schemeClr val="bg1">
                    <a:lumMod val="95000"/>
                  </a:schemeClr>
                </a:solidFill>
                <a:ea typeface="新細明體" charset="-120"/>
              </a:rPr>
              <a:t>Dio come Comunione</a:t>
            </a:r>
            <a:r>
              <a:rPr lang="it-IT" altLang="zh-TW" sz="2800" dirty="0" smtClean="0">
                <a:solidFill>
                  <a:srgbClr val="FFFF00"/>
                </a:solidFill>
                <a:ea typeface="新細明體" charset="-120"/>
              </a:rPr>
              <a:t> e accoglie l’umanità nel suo </a:t>
            </a:r>
            <a:r>
              <a:rPr lang="it-IT" altLang="zh-TW" sz="2800" dirty="0" smtClean="0">
                <a:solidFill>
                  <a:srgbClr val="FFFF00"/>
                </a:solidFill>
                <a:ea typeface="新細明體" charset="-120"/>
              </a:rPr>
              <a:t>seno</a:t>
            </a:r>
            <a:r>
              <a:rPr lang="it-IT" altLang="zh-TW" sz="2800" dirty="0" smtClean="0">
                <a:solidFill>
                  <a:srgbClr val="FFFF00"/>
                </a:solidFill>
                <a:ea typeface="新細明體" charset="-12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 smtClean="0">
                <a:solidFill>
                  <a:schemeClr val="hlink"/>
                </a:solidFill>
              </a:rPr>
              <a:t>Gv 17: </a:t>
            </a:r>
            <a:r>
              <a:rPr lang="it-IT" altLang="it-IT" smtClean="0">
                <a:solidFill>
                  <a:schemeClr val="bg1"/>
                </a:solidFill>
              </a:rPr>
              <a:t>Il messaggio</a:t>
            </a:r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341438"/>
            <a:ext cx="8229600" cy="5111750"/>
          </a:xfrm>
        </p:spPr>
        <p:txBody>
          <a:bodyPr/>
          <a:lstStyle/>
          <a:p>
            <a:pPr algn="just" eaLnBrk="1" hangingPunct="1">
              <a:buFontTx/>
              <a:buNone/>
              <a:defRPr/>
            </a:pPr>
            <a:r>
              <a:rPr lang="it-IT" altLang="zh-TW" sz="2800" b="1" i="1" dirty="0" smtClean="0">
                <a:solidFill>
                  <a:srgbClr val="FFFF00"/>
                </a:solidFill>
                <a:ea typeface="新細明體" charset="-120"/>
              </a:rPr>
              <a:t>La continuità tra Gesù e i discepoli in Gv 17</a:t>
            </a:r>
            <a:r>
              <a:rPr lang="it-IT" altLang="zh-TW" sz="2800" dirty="0" smtClean="0">
                <a:solidFill>
                  <a:srgbClr val="FFFF00"/>
                </a:solidFill>
                <a:ea typeface="新細明體" charset="-120"/>
              </a:rPr>
              <a:t> </a:t>
            </a:r>
          </a:p>
          <a:p>
            <a:pPr algn="just" eaLnBrk="1" hangingPunct="1">
              <a:buFontTx/>
              <a:buNone/>
              <a:defRPr/>
            </a:pPr>
            <a:r>
              <a:rPr lang="it-IT" altLang="zh-TW" sz="2800" dirty="0" smtClean="0">
                <a:solidFill>
                  <a:srgbClr val="66FF66"/>
                </a:solidFill>
                <a:ea typeface="新細明體" charset="-120"/>
              </a:rPr>
              <a:t>  </a:t>
            </a:r>
          </a:p>
          <a:p>
            <a:pPr algn="just" eaLnBrk="1" hangingPunct="1">
              <a:buFontTx/>
              <a:buNone/>
              <a:defRPr/>
            </a:pPr>
            <a:r>
              <a:rPr lang="it-IT" altLang="zh-TW" dirty="0" smtClean="0">
                <a:solidFill>
                  <a:srgbClr val="66FF66"/>
                </a:solidFill>
                <a:ea typeface="新細明體" charset="-120"/>
              </a:rPr>
              <a:t>Gesù, che ha già goduto della gloria (Gv 17,5) e dell’amore (Gv 17,24) del Padre prima che il mondo fosse, </a:t>
            </a:r>
          </a:p>
          <a:p>
            <a:pPr algn="just" eaLnBrk="1" hangingPunct="1">
              <a:buFontTx/>
              <a:buNone/>
              <a:defRPr/>
            </a:pPr>
            <a:r>
              <a:rPr lang="it-IT" altLang="zh-TW" dirty="0" smtClean="0">
                <a:solidFill>
                  <a:schemeClr val="bg1">
                    <a:lumMod val="95000"/>
                  </a:schemeClr>
                </a:solidFill>
                <a:ea typeface="新細明體" charset="-120"/>
              </a:rPr>
              <a:t>ora chiede la propria glorificazione nella storia, che </a:t>
            </a:r>
            <a:r>
              <a:rPr lang="it-IT" altLang="zh-TW" u="sng" dirty="0" smtClean="0">
                <a:solidFill>
                  <a:schemeClr val="bg1">
                    <a:lumMod val="95000"/>
                  </a:schemeClr>
                </a:solidFill>
                <a:ea typeface="新細明體" charset="-120"/>
              </a:rPr>
              <a:t>il mondo sia la sua gloria</a:t>
            </a:r>
            <a:r>
              <a:rPr lang="it-IT" altLang="zh-TW" dirty="0" smtClean="0">
                <a:solidFill>
                  <a:schemeClr val="bg1">
                    <a:lumMod val="95000"/>
                  </a:schemeClr>
                </a:solidFill>
                <a:ea typeface="新細明體" charset="-120"/>
              </a:rPr>
              <a:t>, </a:t>
            </a:r>
          </a:p>
          <a:p>
            <a:pPr algn="just" eaLnBrk="1" hangingPunct="1">
              <a:buFontTx/>
              <a:buNone/>
              <a:defRPr/>
            </a:pPr>
            <a:r>
              <a:rPr lang="it-IT" altLang="zh-TW" dirty="0" smtClean="0">
                <a:solidFill>
                  <a:srgbClr val="FFFF00"/>
                </a:solidFill>
                <a:ea typeface="新細明體" charset="-120"/>
              </a:rPr>
              <a:t>la manifestazione della sua divinità e della  relazione al Padre.</a:t>
            </a:r>
            <a:r>
              <a:rPr lang="it-IT" altLang="zh-TW" dirty="0" smtClean="0">
                <a:solidFill>
                  <a:srgbClr val="66FF66"/>
                </a:solidFill>
                <a:ea typeface="新細明體" charset="-12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 smtClean="0">
                <a:solidFill>
                  <a:schemeClr val="hlink"/>
                </a:solidFill>
              </a:rPr>
              <a:t>Gv 17: Il messaggio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341438"/>
            <a:ext cx="8229600" cy="511175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sz="2800" b="1" i="1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La continuità tra Gesù e i discepoli in Gv 17</a:t>
            </a:r>
            <a:r>
              <a:rPr lang="it-IT" altLang="zh-TW" sz="28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it-IT" altLang="zh-TW" sz="2800" dirty="0" smtClean="0">
              <a:ea typeface="新細明體" panose="02020500000000000000" pitchFamily="18" charset="-120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sz="2400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Gesù è </a:t>
            </a:r>
            <a:r>
              <a:rPr lang="it-IT" altLang="zh-TW" sz="24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glorificato nei discepoli </a:t>
            </a:r>
            <a:r>
              <a:rPr lang="it-IT" altLang="zh-TW" sz="2400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in quanto la sua rivelazione della propria unità con il Padre e la loro risposta di fede hanno dato vita ad </a:t>
            </a:r>
            <a:r>
              <a:rPr lang="it-IT" altLang="zh-TW" sz="2400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una simbiosi </a:t>
            </a:r>
            <a:r>
              <a:rPr lang="it-IT" altLang="zh-TW" sz="2400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profondissima</a:t>
            </a:r>
            <a:r>
              <a:rPr lang="it-IT" altLang="zh-TW" sz="2400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. </a:t>
            </a:r>
            <a:endParaRPr lang="it-IT" altLang="zh-TW" sz="2400" dirty="0" smtClean="0">
              <a:solidFill>
                <a:srgbClr val="66FF66"/>
              </a:solidFill>
              <a:ea typeface="新細明體" panose="02020500000000000000" pitchFamily="18" charset="-120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sz="2400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Essi </a:t>
            </a:r>
            <a:r>
              <a:rPr lang="it-IT" altLang="zh-TW" sz="2400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si riconoscono in </a:t>
            </a:r>
            <a:r>
              <a:rPr lang="it-IT" altLang="zh-TW" sz="2400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Gesù e </a:t>
            </a:r>
            <a:r>
              <a:rPr lang="it-IT" altLang="zh-TW" sz="2400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lui si riconosce in </a:t>
            </a:r>
            <a:r>
              <a:rPr lang="it-IT" altLang="zh-TW" sz="2400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loro;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sz="2400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Gesù vede </a:t>
            </a:r>
            <a:r>
              <a:rPr lang="it-IT" altLang="zh-TW" sz="2400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in loro </a:t>
            </a:r>
            <a:r>
              <a:rPr lang="it-IT" altLang="zh-TW" sz="2400" u="sng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la propria presenza nella storia</a:t>
            </a:r>
            <a:r>
              <a:rPr lang="it-IT" altLang="zh-TW" sz="2400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 al di là dei limiti spazio-temporali</a:t>
            </a:r>
            <a:r>
              <a:rPr lang="it-IT" altLang="zh-TW" sz="2400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,</a:t>
            </a:r>
            <a:r>
              <a:rPr lang="it-IT" altLang="zh-TW" sz="24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 </a:t>
            </a:r>
            <a:r>
              <a:rPr lang="it-IT" altLang="zh-TW" sz="24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che è </a:t>
            </a:r>
            <a:r>
              <a:rPr lang="it-IT" altLang="zh-TW" sz="2400" u="sng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la </a:t>
            </a:r>
            <a:r>
              <a:rPr lang="it-IT" altLang="zh-TW" sz="2400" u="sng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presenza e la permanenza del rapporto che lo lega al Padre</a:t>
            </a:r>
            <a:r>
              <a:rPr lang="it-IT" altLang="zh-TW" sz="2400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.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sz="2400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Questo è </a:t>
            </a:r>
            <a:r>
              <a:rPr lang="it-IT" altLang="zh-TW" sz="2400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ciò che Gesù </a:t>
            </a:r>
            <a:r>
              <a:rPr lang="it-IT" altLang="zh-TW" sz="2400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vuol </a:t>
            </a:r>
            <a:r>
              <a:rPr lang="it-IT" altLang="zh-TW" sz="2400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ottenere e mantenere: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sz="24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la </a:t>
            </a:r>
            <a:r>
              <a:rPr lang="it-IT" altLang="zh-TW" sz="24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glorificazione del Figlio</a:t>
            </a:r>
            <a:r>
              <a:rPr lang="it-IT" altLang="zh-TW" sz="2400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 nella creazione, </a:t>
            </a:r>
            <a:endParaRPr lang="it-IT" altLang="zh-TW" sz="2400" dirty="0" smtClean="0">
              <a:solidFill>
                <a:srgbClr val="66FF66"/>
              </a:solidFill>
              <a:ea typeface="新細明體" panose="02020500000000000000" pitchFamily="18" charset="-120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t-IT" altLang="zh-TW" sz="24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la </a:t>
            </a:r>
            <a:r>
              <a:rPr lang="it-IT" altLang="zh-TW" sz="24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glorificazione della creazione </a:t>
            </a:r>
            <a:r>
              <a:rPr lang="it-IT" altLang="zh-TW" sz="2400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nel </a:t>
            </a:r>
            <a:r>
              <a:rPr lang="it-IT" altLang="zh-TW" sz="2400" dirty="0" smtClean="0">
                <a:solidFill>
                  <a:srgbClr val="66FF66"/>
                </a:solidFill>
                <a:ea typeface="新細明體" panose="02020500000000000000" pitchFamily="18" charset="-120"/>
              </a:rPr>
              <a:t>Figlio. </a:t>
            </a:r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it-IT" altLang="zh-TW" sz="24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Per </a:t>
            </a:r>
            <a:r>
              <a:rPr lang="it-IT" altLang="zh-TW" sz="24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questo prega il Padre sicuro di riceverlo…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 smtClean="0">
                <a:solidFill>
                  <a:schemeClr val="hlink"/>
                </a:solidFill>
              </a:rPr>
              <a:t>Gv 17: </a:t>
            </a:r>
            <a:r>
              <a:rPr lang="it-IT" altLang="it-IT" smtClean="0">
                <a:solidFill>
                  <a:schemeClr val="bg1"/>
                </a:solidFill>
              </a:rPr>
              <a:t>Il messaggio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0850" y="1382182"/>
            <a:ext cx="8391525" cy="511175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it-IT" altLang="zh-TW" sz="2400" b="1" i="1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La continuità tra Gesù e i discepoli in Gv 17</a:t>
            </a:r>
            <a:r>
              <a:rPr lang="it-IT" altLang="zh-TW" sz="24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 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endParaRPr lang="it-IT" altLang="zh-TW" sz="800" dirty="0" smtClean="0">
              <a:ea typeface="新細明體" panose="02020500000000000000" pitchFamily="18" charset="-12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it-IT" altLang="zh-TW" sz="24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Nello sviluppo delle tre richieste </a:t>
            </a:r>
            <a:endParaRPr lang="it-IT" altLang="zh-TW" sz="2400" dirty="0" smtClean="0">
              <a:solidFill>
                <a:schemeClr val="bg1"/>
              </a:solidFill>
              <a:ea typeface="新細明體" panose="02020500000000000000" pitchFamily="18" charset="-12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it-IT" altLang="zh-TW" sz="2400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il </a:t>
            </a:r>
            <a:r>
              <a:rPr lang="it-IT" altLang="zh-TW" sz="2400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ruolo dei discepoli cresce in importanza</a:t>
            </a:r>
            <a:r>
              <a:rPr lang="it-IT" altLang="zh-TW" sz="24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. 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endParaRPr lang="it-IT" altLang="zh-TW" sz="800" dirty="0" smtClean="0">
              <a:solidFill>
                <a:srgbClr val="FFFF00"/>
              </a:solidFill>
              <a:ea typeface="新細明體" panose="02020500000000000000" pitchFamily="18" charset="-120"/>
            </a:endParaRP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it-IT" altLang="zh-TW" sz="24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Da </a:t>
            </a:r>
            <a:r>
              <a:rPr lang="it-IT" altLang="zh-TW" sz="2400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patrimonio prezioso</a:t>
            </a:r>
            <a:r>
              <a:rPr lang="it-IT" altLang="zh-TW" sz="24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 </a:t>
            </a:r>
            <a:r>
              <a:rPr lang="it-IT" altLang="zh-TW" sz="24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custodito dal Padre (Gv 17,12-16) essi diventano degli </a:t>
            </a:r>
            <a:r>
              <a:rPr lang="it-IT" altLang="zh-TW" sz="2400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inviati</a:t>
            </a:r>
            <a:r>
              <a:rPr lang="it-IT" altLang="zh-TW" sz="24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 (Gv 17,17-19), condividendo la missione del </a:t>
            </a:r>
            <a:r>
              <a:rPr lang="it-IT" altLang="zh-TW" sz="24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Figlio. 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endParaRPr lang="it-IT" altLang="zh-TW" sz="2400" dirty="0" smtClean="0">
              <a:solidFill>
                <a:srgbClr val="FFFF00"/>
              </a:solidFill>
              <a:ea typeface="新細明體" panose="02020500000000000000" pitchFamily="18" charset="-120"/>
            </a:endParaRP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it-IT" altLang="zh-TW" sz="24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Sono inviati </a:t>
            </a:r>
            <a:r>
              <a:rPr lang="it-IT" altLang="zh-TW" sz="24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che poi </a:t>
            </a:r>
            <a:r>
              <a:rPr lang="it-IT" altLang="zh-TW" sz="2400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portano frutto e danno vita ad una comunità</a:t>
            </a:r>
            <a:r>
              <a:rPr lang="it-IT" altLang="zh-TW" sz="24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 che si estende nello spazio e nel </a:t>
            </a:r>
            <a:r>
              <a:rPr lang="it-IT" altLang="zh-TW" sz="24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tempo. 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endParaRPr lang="it-IT" altLang="zh-TW" sz="2400" dirty="0" smtClean="0">
              <a:solidFill>
                <a:schemeClr val="bg1"/>
              </a:solidFill>
              <a:ea typeface="新細明體" panose="02020500000000000000" pitchFamily="18" charset="-120"/>
            </a:endParaRP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it-IT" altLang="zh-TW" sz="24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Nella comunità essi </a:t>
            </a:r>
            <a:r>
              <a:rPr lang="it-IT" altLang="zh-TW" sz="24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hanno </a:t>
            </a:r>
            <a:r>
              <a:rPr lang="it-IT" altLang="zh-TW" sz="2400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il compito </a:t>
            </a:r>
            <a:r>
              <a:rPr lang="it-IT" altLang="zh-TW" sz="2400" u="sng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di continuare ad infondere</a:t>
            </a:r>
            <a:r>
              <a:rPr lang="it-IT" altLang="zh-TW" sz="2400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 la stessa dinamica in atto nella loro esperienza.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zh-TW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Gv 17,20-23</a:t>
            </a:r>
            <a:endParaRPr lang="it-IT" dirty="0">
              <a:solidFill>
                <a:srgbClr val="FFFF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it-IT" altLang="zh-TW" dirty="0">
                <a:solidFill>
                  <a:schemeClr val="bg1"/>
                </a:solidFill>
                <a:ea typeface="新細明體" panose="02020500000000000000" pitchFamily="18" charset="-120"/>
              </a:rPr>
              <a:t>La richiesta dell’unità </a:t>
            </a:r>
            <a:endParaRPr lang="it-IT" altLang="zh-TW" dirty="0" smtClean="0">
              <a:solidFill>
                <a:schemeClr val="bg1"/>
              </a:solidFill>
              <a:ea typeface="新細明體" panose="02020500000000000000" pitchFamily="18" charset="-120"/>
            </a:endParaRPr>
          </a:p>
          <a:p>
            <a:pPr marL="0" indent="0" algn="ctr">
              <a:buNone/>
            </a:pPr>
            <a:r>
              <a:rPr lang="it-IT" altLang="zh-TW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vede </a:t>
            </a:r>
            <a:r>
              <a:rPr lang="it-IT" altLang="zh-TW" dirty="0">
                <a:solidFill>
                  <a:schemeClr val="bg1"/>
                </a:solidFill>
                <a:ea typeface="新細明體" panose="02020500000000000000" pitchFamily="18" charset="-120"/>
              </a:rPr>
              <a:t>i discepoli </a:t>
            </a:r>
            <a:r>
              <a:rPr lang="it-IT" altLang="zh-TW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come completamente</a:t>
            </a:r>
          </a:p>
          <a:p>
            <a:pPr marL="0" indent="0" algn="ctr">
              <a:buNone/>
            </a:pPr>
            <a:r>
              <a:rPr lang="it-IT" altLang="zh-TW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attivi </a:t>
            </a:r>
            <a:r>
              <a:rPr lang="it-IT" altLang="zh-TW" dirty="0">
                <a:solidFill>
                  <a:srgbClr val="FFFF00"/>
                </a:solidFill>
                <a:ea typeface="新細明體" panose="02020500000000000000" pitchFamily="18" charset="-120"/>
              </a:rPr>
              <a:t>e responsabili</a:t>
            </a:r>
            <a:r>
              <a:rPr lang="it-IT" altLang="zh-TW" dirty="0">
                <a:solidFill>
                  <a:schemeClr val="bg1"/>
                </a:solidFill>
                <a:ea typeface="新細明體" panose="02020500000000000000" pitchFamily="18" charset="-120"/>
              </a:rPr>
              <a:t>, </a:t>
            </a:r>
            <a:endParaRPr lang="it-IT" altLang="zh-TW" dirty="0" smtClean="0">
              <a:solidFill>
                <a:schemeClr val="bg1"/>
              </a:solidFill>
              <a:ea typeface="新細明體" panose="02020500000000000000" pitchFamily="18" charset="-120"/>
            </a:endParaRPr>
          </a:p>
          <a:p>
            <a:pPr marL="0" indent="0" algn="ctr">
              <a:buNone/>
            </a:pPr>
            <a:r>
              <a:rPr lang="it-IT" altLang="zh-TW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fino al punto </a:t>
            </a:r>
            <a:r>
              <a:rPr lang="it-IT" altLang="zh-TW" dirty="0">
                <a:solidFill>
                  <a:schemeClr val="bg1"/>
                </a:solidFill>
                <a:ea typeface="新細明體" panose="02020500000000000000" pitchFamily="18" charset="-120"/>
              </a:rPr>
              <a:t>da essere </a:t>
            </a:r>
            <a:endParaRPr lang="it-IT" altLang="zh-TW" dirty="0" smtClean="0">
              <a:solidFill>
                <a:schemeClr val="bg1"/>
              </a:solidFill>
              <a:ea typeface="新細明體" panose="02020500000000000000" pitchFamily="18" charset="-120"/>
            </a:endParaRPr>
          </a:p>
          <a:p>
            <a:pPr marL="0" indent="0" algn="ctr">
              <a:buNone/>
            </a:pPr>
            <a:r>
              <a:rPr lang="it-IT" altLang="zh-TW" u="sng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completamente </a:t>
            </a:r>
            <a:r>
              <a:rPr lang="it-IT" altLang="zh-TW" u="sng" dirty="0">
                <a:solidFill>
                  <a:srgbClr val="FFFF00"/>
                </a:solidFill>
                <a:ea typeface="新細明體" panose="02020500000000000000" pitchFamily="18" charset="-120"/>
              </a:rPr>
              <a:t>passivi</a:t>
            </a:r>
            <a:r>
              <a:rPr lang="it-IT" altLang="zh-TW" dirty="0">
                <a:solidFill>
                  <a:schemeClr val="bg1"/>
                </a:solidFill>
                <a:ea typeface="新細明體" panose="02020500000000000000" pitchFamily="18" charset="-120"/>
              </a:rPr>
              <a:t>, </a:t>
            </a:r>
            <a:endParaRPr lang="it-IT" altLang="zh-TW" dirty="0" smtClean="0">
              <a:solidFill>
                <a:schemeClr val="bg1"/>
              </a:solidFill>
              <a:ea typeface="新細明體" panose="02020500000000000000" pitchFamily="18" charset="-120"/>
            </a:endParaRPr>
          </a:p>
          <a:p>
            <a:pPr marL="0" indent="0" algn="ctr">
              <a:buNone/>
            </a:pPr>
            <a:r>
              <a:rPr lang="it-IT" altLang="zh-TW" u="sng" dirty="0" smtClean="0">
                <a:solidFill>
                  <a:schemeClr val="bg1"/>
                </a:solidFill>
                <a:ea typeface="新細明體" panose="02020500000000000000" pitchFamily="18" charset="-120"/>
              </a:rPr>
              <a:t>cioè </a:t>
            </a:r>
            <a:r>
              <a:rPr lang="it-IT" altLang="zh-TW" u="sng" dirty="0">
                <a:solidFill>
                  <a:schemeClr val="bg1"/>
                </a:solidFill>
                <a:ea typeface="新細明體" panose="02020500000000000000" pitchFamily="18" charset="-120"/>
              </a:rPr>
              <a:t>“vissuti”</a:t>
            </a:r>
            <a:r>
              <a:rPr lang="it-IT" altLang="zh-TW" dirty="0">
                <a:solidFill>
                  <a:schemeClr val="bg1"/>
                </a:solidFill>
                <a:ea typeface="新細明體" panose="02020500000000000000" pitchFamily="18" charset="-120"/>
              </a:rPr>
              <a:t> dal Figlio e dal Padre in lui, realizzando nella storia </a:t>
            </a:r>
            <a:endParaRPr lang="it-IT" altLang="zh-TW" dirty="0" smtClean="0">
              <a:solidFill>
                <a:schemeClr val="bg1"/>
              </a:solidFill>
              <a:ea typeface="新細明體" panose="02020500000000000000" pitchFamily="18" charset="-120"/>
            </a:endParaRPr>
          </a:p>
          <a:p>
            <a:pPr marL="0" indent="0" algn="ctr">
              <a:buNone/>
            </a:pPr>
            <a:r>
              <a:rPr lang="it-IT" altLang="zh-TW" dirty="0" smtClean="0">
                <a:solidFill>
                  <a:srgbClr val="FFFF00"/>
                </a:solidFill>
                <a:ea typeface="新細明體" panose="02020500000000000000" pitchFamily="18" charset="-120"/>
              </a:rPr>
              <a:t>la </a:t>
            </a:r>
            <a:r>
              <a:rPr lang="it-IT" altLang="zh-TW" dirty="0">
                <a:solidFill>
                  <a:srgbClr val="FFFF00"/>
                </a:solidFill>
                <a:ea typeface="新細明體" panose="02020500000000000000" pitchFamily="18" charset="-120"/>
              </a:rPr>
              <a:t>presenza dell’unità divina. 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5815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 sz="3600" u="sng" smtClean="0">
                <a:solidFill>
                  <a:schemeClr val="bg1"/>
                </a:solidFill>
              </a:rPr>
              <a:t>Il Paraclito (Gv 14-16)</a:t>
            </a:r>
            <a:endParaRPr lang="it-IT" altLang="it-IT" sz="3600" smtClean="0">
              <a:solidFill>
                <a:schemeClr val="bg1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35975" cy="4924425"/>
          </a:xfrm>
        </p:spPr>
        <p:txBody>
          <a:bodyPr/>
          <a:lstStyle/>
          <a:p>
            <a:pPr marL="609600" indent="-609600" algn="just" eaLnBrk="1" hangingPunct="1">
              <a:buFontTx/>
              <a:buNone/>
            </a:pPr>
            <a:r>
              <a:rPr lang="it-IT" altLang="it-IT" b="1" smtClean="0">
                <a:solidFill>
                  <a:srgbClr val="FFFF00"/>
                </a:solidFill>
              </a:rPr>
              <a:t>Cinque detti giovannei sul Paraclito:</a:t>
            </a:r>
          </a:p>
          <a:p>
            <a:pPr marL="609600" indent="-609600" algn="just" eaLnBrk="1" hangingPunct="1">
              <a:buFontTx/>
              <a:buNone/>
            </a:pPr>
            <a:endParaRPr lang="it-IT" altLang="it-IT" b="1" smtClean="0"/>
          </a:p>
          <a:p>
            <a:pPr marL="609600" indent="-609600" algn="just" eaLnBrk="1" hangingPunct="1">
              <a:buFontTx/>
              <a:buNone/>
            </a:pPr>
            <a:r>
              <a:rPr lang="it-IT" altLang="it-IT" b="1" u="sng" smtClean="0">
                <a:solidFill>
                  <a:srgbClr val="FFFF00"/>
                </a:solidFill>
              </a:rPr>
              <a:t>	</a:t>
            </a:r>
            <a:r>
              <a:rPr lang="it-IT" altLang="it-IT" b="1" u="sng" smtClean="0">
                <a:solidFill>
                  <a:srgbClr val="66FFFF"/>
                </a:solidFill>
              </a:rPr>
              <a:t>14,16-17</a:t>
            </a:r>
          </a:p>
          <a:p>
            <a:pPr marL="609600" indent="-609600" algn="just" eaLnBrk="1" hangingPunct="1">
              <a:buFontTx/>
              <a:buNone/>
            </a:pPr>
            <a:r>
              <a:rPr lang="it-IT" altLang="it-IT" b="1" u="sng" smtClean="0">
                <a:solidFill>
                  <a:srgbClr val="FFFF00"/>
                </a:solidFill>
              </a:rPr>
              <a:t>		  </a:t>
            </a:r>
            <a:r>
              <a:rPr lang="it-IT" altLang="it-IT" b="1" u="sng" smtClean="0">
                <a:solidFill>
                  <a:srgbClr val="66FF66"/>
                </a:solidFill>
              </a:rPr>
              <a:t>14,25-26</a:t>
            </a:r>
          </a:p>
          <a:p>
            <a:pPr marL="609600" indent="-609600" algn="just" eaLnBrk="1" hangingPunct="1">
              <a:buFontTx/>
              <a:buNone/>
            </a:pPr>
            <a:r>
              <a:rPr lang="it-IT" altLang="it-IT" b="1" u="sng" smtClean="0">
                <a:solidFill>
                  <a:srgbClr val="FFFF00"/>
                </a:solidFill>
              </a:rPr>
              <a:t>			</a:t>
            </a:r>
            <a:r>
              <a:rPr lang="it-IT" altLang="it-IT" b="1" u="sng" smtClean="0">
                <a:solidFill>
                  <a:srgbClr val="66FFFF"/>
                </a:solidFill>
              </a:rPr>
              <a:t>15,26-27</a:t>
            </a:r>
          </a:p>
          <a:p>
            <a:pPr marL="609600" indent="-609600" algn="just" eaLnBrk="1" hangingPunct="1">
              <a:buFontTx/>
              <a:buNone/>
            </a:pPr>
            <a:r>
              <a:rPr lang="it-IT" altLang="it-IT" b="1" u="sng" smtClean="0">
                <a:solidFill>
                  <a:srgbClr val="FFFF00"/>
                </a:solidFill>
              </a:rPr>
              <a:t>				</a:t>
            </a:r>
            <a:r>
              <a:rPr lang="it-IT" altLang="it-IT" b="1" u="sng" smtClean="0">
                <a:solidFill>
                  <a:srgbClr val="66FF66"/>
                </a:solidFill>
              </a:rPr>
              <a:t>16,7-11</a:t>
            </a:r>
          </a:p>
          <a:p>
            <a:pPr marL="609600" indent="-609600" algn="just" eaLnBrk="1" hangingPunct="1">
              <a:buFontTx/>
              <a:buNone/>
            </a:pPr>
            <a:r>
              <a:rPr lang="it-IT" altLang="it-IT" b="1" u="sng" smtClean="0">
                <a:solidFill>
                  <a:srgbClr val="FFFF00"/>
                </a:solidFill>
              </a:rPr>
              <a:t>					</a:t>
            </a:r>
            <a:r>
              <a:rPr lang="it-IT" altLang="it-IT" b="1" u="sng" smtClean="0">
                <a:solidFill>
                  <a:srgbClr val="66FFFF"/>
                </a:solidFill>
              </a:rPr>
              <a:t>16,12-15</a:t>
            </a:r>
            <a:endParaRPr lang="it-IT" altLang="it-IT" u="sng" smtClean="0">
              <a:solidFill>
                <a:srgbClr val="66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 sz="4000" b="1" smtClean="0">
                <a:solidFill>
                  <a:schemeClr val="bg1"/>
                </a:solidFill>
              </a:rPr>
              <a:t>Lo Spirito di verità, </a:t>
            </a:r>
            <a:br>
              <a:rPr lang="it-IT" altLang="it-IT" sz="4000" b="1" smtClean="0">
                <a:solidFill>
                  <a:schemeClr val="bg1"/>
                </a:solidFill>
              </a:rPr>
            </a:br>
            <a:r>
              <a:rPr lang="it-IT" altLang="it-IT" sz="4000" b="1" smtClean="0">
                <a:solidFill>
                  <a:schemeClr val="bg1"/>
                </a:solidFill>
              </a:rPr>
              <a:t>un «altro» Paraclito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484313"/>
            <a:ext cx="8642350" cy="5040312"/>
          </a:xfrm>
        </p:spPr>
        <p:txBody>
          <a:bodyPr/>
          <a:lstStyle/>
          <a:p>
            <a:pPr marL="609600" indent="-609600" algn="just" eaLnBrk="1" hangingPunct="1">
              <a:buFontTx/>
              <a:buNone/>
            </a:pPr>
            <a:r>
              <a:rPr lang="it-IT" altLang="it-IT" sz="2800" b="1" dirty="0" smtClean="0">
                <a:solidFill>
                  <a:srgbClr val="FFFF00"/>
                </a:solidFill>
              </a:rPr>
              <a:t>Se mi amate, osserverete i miei comandamenti. </a:t>
            </a:r>
          </a:p>
          <a:p>
            <a:pPr marL="609600" indent="-609600" algn="just" eaLnBrk="1" hangingPunct="1">
              <a:buFontTx/>
              <a:buNone/>
            </a:pPr>
            <a:r>
              <a:rPr lang="it-IT" altLang="it-IT" sz="2800" b="1" dirty="0" smtClean="0">
                <a:solidFill>
                  <a:srgbClr val="FFFF00"/>
                </a:solidFill>
              </a:rPr>
              <a:t>Io pregherò il Padre ed egli vi darà un altro Paraclito perché rimanga con voi per sempre,</a:t>
            </a:r>
          </a:p>
          <a:p>
            <a:pPr marL="609600" indent="-609600" algn="just" eaLnBrk="1" hangingPunct="1">
              <a:buFontTx/>
              <a:buNone/>
            </a:pPr>
            <a:r>
              <a:rPr lang="it-IT" altLang="it-IT" sz="2800" b="1" dirty="0" smtClean="0">
                <a:solidFill>
                  <a:srgbClr val="FFFF00"/>
                </a:solidFill>
              </a:rPr>
              <a:t>lo Spirito di verità che il mondo non può ricevere, perché non lo vede e non lo conosce. </a:t>
            </a:r>
          </a:p>
          <a:p>
            <a:pPr marL="609600" indent="-609600" algn="just" eaLnBrk="1" hangingPunct="1">
              <a:buFontTx/>
              <a:buNone/>
            </a:pPr>
            <a:r>
              <a:rPr lang="it-IT" altLang="it-IT" sz="2800" b="1" dirty="0" smtClean="0">
                <a:solidFill>
                  <a:srgbClr val="FFFF00"/>
                </a:solidFill>
              </a:rPr>
              <a:t>Voi lo conoscete, perché egli dimora presso di voi e sarà in voi.</a:t>
            </a:r>
          </a:p>
          <a:p>
            <a:pPr marL="609600" indent="-609600" algn="just" eaLnBrk="1" hangingPunct="1">
              <a:buFontTx/>
              <a:buNone/>
            </a:pPr>
            <a:endParaRPr lang="it-IT" altLang="it-IT" sz="2800" b="1" dirty="0" smtClean="0">
              <a:solidFill>
                <a:srgbClr val="FFFF00"/>
              </a:solidFill>
            </a:endParaRPr>
          </a:p>
          <a:p>
            <a:pPr marL="609600" indent="-609600" algn="r" eaLnBrk="1" hangingPunct="1">
              <a:buFontTx/>
              <a:buNone/>
            </a:pPr>
            <a:r>
              <a:rPr lang="it-IT" altLang="it-IT" sz="2800" b="1" dirty="0" smtClean="0">
                <a:solidFill>
                  <a:srgbClr val="FFFF00"/>
                </a:solidFill>
              </a:rPr>
              <a:t>	</a:t>
            </a:r>
            <a:r>
              <a:rPr lang="it-IT" altLang="it-IT" sz="2800" b="1" dirty="0" smtClean="0">
                <a:solidFill>
                  <a:srgbClr val="66FFFF"/>
                </a:solidFill>
              </a:rPr>
              <a:t>(14,15-17)</a:t>
            </a:r>
            <a:endParaRPr lang="it-IT" altLang="it-IT" sz="2800" dirty="0" smtClean="0">
              <a:solidFill>
                <a:srgbClr val="66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 sz="4000" b="1" smtClean="0">
                <a:solidFill>
                  <a:schemeClr val="bg1"/>
                </a:solidFill>
              </a:rPr>
              <a:t>Funzione «didattica e memoriale» del Paraclito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35975" cy="4924425"/>
          </a:xfrm>
        </p:spPr>
        <p:txBody>
          <a:bodyPr/>
          <a:lstStyle/>
          <a:p>
            <a:pPr marL="609600" indent="-609600" algn="just" eaLnBrk="1" hangingPunct="1">
              <a:buFontTx/>
              <a:buNone/>
            </a:pPr>
            <a:r>
              <a:rPr lang="it-IT" altLang="it-IT" sz="1400" b="1" dirty="0" smtClean="0"/>
              <a:t>	</a:t>
            </a:r>
          </a:p>
          <a:p>
            <a:pPr marL="609600" indent="-609600" algn="just" eaLnBrk="1" hangingPunct="1">
              <a:buFontTx/>
              <a:buNone/>
            </a:pPr>
            <a:r>
              <a:rPr lang="it-IT" altLang="it-IT" b="1" dirty="0" smtClean="0"/>
              <a:t>	</a:t>
            </a:r>
            <a:r>
              <a:rPr lang="it-IT" altLang="it-IT" dirty="0" smtClean="0">
                <a:solidFill>
                  <a:srgbClr val="66FFFF"/>
                </a:solidFill>
              </a:rPr>
              <a:t>Queste cose vi ho detto </a:t>
            </a:r>
            <a:endParaRPr lang="it-IT" altLang="it-IT" dirty="0" smtClean="0">
              <a:solidFill>
                <a:srgbClr val="66FFFF"/>
              </a:solidFill>
            </a:endParaRPr>
          </a:p>
          <a:p>
            <a:pPr marL="609600" indent="-609600" algn="just" eaLnBrk="1" hangingPunct="1">
              <a:buFontTx/>
              <a:buNone/>
            </a:pPr>
            <a:r>
              <a:rPr lang="it-IT" altLang="it-IT" dirty="0">
                <a:solidFill>
                  <a:srgbClr val="66FFFF"/>
                </a:solidFill>
              </a:rPr>
              <a:t>	</a:t>
            </a:r>
            <a:r>
              <a:rPr lang="it-IT" altLang="it-IT" dirty="0" smtClean="0">
                <a:solidFill>
                  <a:srgbClr val="66FFFF"/>
                </a:solidFill>
              </a:rPr>
              <a:t>quando </a:t>
            </a:r>
            <a:r>
              <a:rPr lang="it-IT" altLang="it-IT" dirty="0" smtClean="0">
                <a:solidFill>
                  <a:srgbClr val="66FFFF"/>
                </a:solidFill>
              </a:rPr>
              <a:t>ero ancora tra voi. </a:t>
            </a:r>
            <a:endParaRPr lang="it-IT" altLang="it-IT" dirty="0" smtClean="0">
              <a:solidFill>
                <a:srgbClr val="66FFFF"/>
              </a:solidFill>
            </a:endParaRPr>
          </a:p>
          <a:p>
            <a:pPr marL="609600" indent="-609600" algn="just" eaLnBrk="1" hangingPunct="1">
              <a:buFontTx/>
              <a:buNone/>
            </a:pPr>
            <a:r>
              <a:rPr lang="it-IT" altLang="it-IT" dirty="0">
                <a:solidFill>
                  <a:srgbClr val="66FFFF"/>
                </a:solidFill>
              </a:rPr>
              <a:t>	</a:t>
            </a:r>
            <a:r>
              <a:rPr lang="it-IT" altLang="it-IT" dirty="0" smtClean="0">
                <a:solidFill>
                  <a:srgbClr val="66FFFF"/>
                </a:solidFill>
              </a:rPr>
              <a:t>Ma </a:t>
            </a:r>
            <a:r>
              <a:rPr lang="it-IT" altLang="it-IT" dirty="0" smtClean="0">
                <a:solidFill>
                  <a:srgbClr val="66FFFF"/>
                </a:solidFill>
              </a:rPr>
              <a:t>il Consolatore, lo Spirito Santo </a:t>
            </a:r>
            <a:endParaRPr lang="it-IT" altLang="it-IT" dirty="0" smtClean="0">
              <a:solidFill>
                <a:srgbClr val="66FFFF"/>
              </a:solidFill>
            </a:endParaRPr>
          </a:p>
          <a:p>
            <a:pPr marL="609600" indent="-609600" algn="just" eaLnBrk="1" hangingPunct="1">
              <a:buFontTx/>
              <a:buNone/>
            </a:pPr>
            <a:r>
              <a:rPr lang="it-IT" altLang="it-IT" dirty="0">
                <a:solidFill>
                  <a:srgbClr val="66FFFF"/>
                </a:solidFill>
              </a:rPr>
              <a:t>	</a:t>
            </a:r>
            <a:r>
              <a:rPr lang="it-IT" altLang="it-IT" dirty="0" smtClean="0">
                <a:solidFill>
                  <a:srgbClr val="66FFFF"/>
                </a:solidFill>
              </a:rPr>
              <a:t>che </a:t>
            </a:r>
            <a:r>
              <a:rPr lang="it-IT" altLang="it-IT" dirty="0" smtClean="0">
                <a:solidFill>
                  <a:srgbClr val="66FFFF"/>
                </a:solidFill>
              </a:rPr>
              <a:t>il Padre manderà nel mio nome, </a:t>
            </a:r>
            <a:endParaRPr lang="it-IT" altLang="it-IT" dirty="0" smtClean="0">
              <a:solidFill>
                <a:srgbClr val="66FFFF"/>
              </a:solidFill>
            </a:endParaRPr>
          </a:p>
          <a:p>
            <a:pPr marL="609600" indent="-609600" algn="just" eaLnBrk="1" hangingPunct="1">
              <a:buFontTx/>
              <a:buNone/>
            </a:pPr>
            <a:r>
              <a:rPr lang="it-IT" altLang="it-IT" dirty="0">
                <a:solidFill>
                  <a:srgbClr val="66FFFF"/>
                </a:solidFill>
              </a:rPr>
              <a:t>	</a:t>
            </a:r>
            <a:r>
              <a:rPr lang="it-IT" altLang="it-IT" u="sng" dirty="0" smtClean="0">
                <a:solidFill>
                  <a:srgbClr val="FFFF00"/>
                </a:solidFill>
              </a:rPr>
              <a:t>egli vi insegnerà </a:t>
            </a:r>
            <a:r>
              <a:rPr lang="it-IT" altLang="it-IT" u="sng" dirty="0" smtClean="0">
                <a:solidFill>
                  <a:srgbClr val="FFFF00"/>
                </a:solidFill>
              </a:rPr>
              <a:t>ogni cosa</a:t>
            </a:r>
            <a:r>
              <a:rPr lang="it-IT" altLang="it-IT" dirty="0" smtClean="0">
                <a:solidFill>
                  <a:srgbClr val="66FFFF"/>
                </a:solidFill>
              </a:rPr>
              <a:t> </a:t>
            </a:r>
            <a:endParaRPr lang="it-IT" altLang="it-IT" dirty="0" smtClean="0">
              <a:solidFill>
                <a:srgbClr val="66FFFF"/>
              </a:solidFill>
            </a:endParaRPr>
          </a:p>
          <a:p>
            <a:pPr marL="609600" indent="-609600" algn="just" eaLnBrk="1" hangingPunct="1">
              <a:buFontTx/>
              <a:buNone/>
            </a:pPr>
            <a:r>
              <a:rPr lang="it-IT" altLang="it-IT" dirty="0">
                <a:solidFill>
                  <a:srgbClr val="66FFFF"/>
                </a:solidFill>
              </a:rPr>
              <a:t>	</a:t>
            </a:r>
            <a:r>
              <a:rPr lang="it-IT" altLang="it-IT" dirty="0" smtClean="0">
                <a:solidFill>
                  <a:srgbClr val="66FFFF"/>
                </a:solidFill>
              </a:rPr>
              <a:t>e </a:t>
            </a:r>
            <a:r>
              <a:rPr lang="it-IT" altLang="it-IT" dirty="0" smtClean="0">
                <a:solidFill>
                  <a:srgbClr val="66FFFF"/>
                </a:solidFill>
              </a:rPr>
              <a:t>vi </a:t>
            </a:r>
            <a:r>
              <a:rPr lang="it-IT" altLang="it-IT" u="sng" dirty="0" smtClean="0">
                <a:solidFill>
                  <a:srgbClr val="FFFF00"/>
                </a:solidFill>
              </a:rPr>
              <a:t>ricorderà tutto ciò che io vi ho detto.</a:t>
            </a:r>
          </a:p>
          <a:p>
            <a:pPr marL="609600" indent="-609600" algn="r" eaLnBrk="1" hangingPunct="1">
              <a:buFontTx/>
              <a:buNone/>
            </a:pPr>
            <a:endParaRPr lang="it-IT" altLang="it-IT" sz="2800" dirty="0" smtClean="0">
              <a:solidFill>
                <a:srgbClr val="66FFFF"/>
              </a:solidFill>
            </a:endParaRPr>
          </a:p>
          <a:p>
            <a:pPr marL="609600" indent="-609600" algn="r" eaLnBrk="1" hangingPunct="1">
              <a:buFontTx/>
              <a:buNone/>
            </a:pPr>
            <a:r>
              <a:rPr lang="it-IT" altLang="it-IT" sz="2800" dirty="0" smtClean="0">
                <a:solidFill>
                  <a:srgbClr val="66FFFF"/>
                </a:solidFill>
              </a:rPr>
              <a:t>(</a:t>
            </a:r>
            <a:r>
              <a:rPr lang="it-IT" altLang="it-IT" sz="2800" dirty="0" smtClean="0">
                <a:solidFill>
                  <a:srgbClr val="66FFFF"/>
                </a:solidFill>
              </a:rPr>
              <a:t>14,25-26)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 sz="4000" b="1" smtClean="0">
                <a:solidFill>
                  <a:schemeClr val="bg1"/>
                </a:solidFill>
              </a:rPr>
              <a:t>Funzione «testimoniale» </a:t>
            </a:r>
            <a:br>
              <a:rPr lang="it-IT" altLang="it-IT" sz="4000" b="1" smtClean="0">
                <a:solidFill>
                  <a:schemeClr val="bg1"/>
                </a:solidFill>
              </a:rPr>
            </a:br>
            <a:r>
              <a:rPr lang="it-IT" altLang="it-IT" sz="4000" b="1" smtClean="0">
                <a:solidFill>
                  <a:schemeClr val="bg1"/>
                </a:solidFill>
              </a:rPr>
              <a:t>del Paraclito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35975" cy="4924425"/>
          </a:xfrm>
        </p:spPr>
        <p:txBody>
          <a:bodyPr/>
          <a:lstStyle/>
          <a:p>
            <a:pPr marL="609600" indent="-609600" algn="just" eaLnBrk="1" hangingPunct="1">
              <a:buFontTx/>
              <a:buNone/>
            </a:pPr>
            <a:r>
              <a:rPr lang="it-IT" altLang="it-IT" b="1" dirty="0" smtClean="0"/>
              <a:t>	</a:t>
            </a:r>
            <a:r>
              <a:rPr lang="it-IT" altLang="it-IT" dirty="0" smtClean="0">
                <a:solidFill>
                  <a:srgbClr val="FFFF00"/>
                </a:solidFill>
              </a:rPr>
              <a:t>Quando </a:t>
            </a:r>
            <a:r>
              <a:rPr lang="it-IT" altLang="it-IT" dirty="0" smtClean="0">
                <a:solidFill>
                  <a:srgbClr val="FFFF00"/>
                </a:solidFill>
              </a:rPr>
              <a:t>verrà il Consolatore </a:t>
            </a:r>
            <a:endParaRPr lang="it-IT" altLang="it-IT" dirty="0" smtClean="0">
              <a:solidFill>
                <a:srgbClr val="FFFF00"/>
              </a:solidFill>
            </a:endParaRPr>
          </a:p>
          <a:p>
            <a:pPr marL="609600" indent="-609600" algn="just" eaLnBrk="1" hangingPunct="1">
              <a:buFontTx/>
              <a:buNone/>
            </a:pPr>
            <a:r>
              <a:rPr lang="it-IT" altLang="it-IT" dirty="0">
                <a:solidFill>
                  <a:srgbClr val="FFFF00"/>
                </a:solidFill>
              </a:rPr>
              <a:t>	</a:t>
            </a:r>
            <a:r>
              <a:rPr lang="it-IT" altLang="it-IT" dirty="0" smtClean="0">
                <a:solidFill>
                  <a:srgbClr val="FFFF00"/>
                </a:solidFill>
              </a:rPr>
              <a:t>che </a:t>
            </a:r>
            <a:r>
              <a:rPr lang="it-IT" altLang="it-IT" dirty="0" smtClean="0">
                <a:solidFill>
                  <a:srgbClr val="FFFF00"/>
                </a:solidFill>
              </a:rPr>
              <a:t>io vi manderò dal Padre</a:t>
            </a:r>
            <a:r>
              <a:rPr lang="it-IT" altLang="it-IT" dirty="0" smtClean="0">
                <a:solidFill>
                  <a:srgbClr val="FFFF00"/>
                </a:solidFill>
              </a:rPr>
              <a:t>,</a:t>
            </a:r>
          </a:p>
          <a:p>
            <a:pPr marL="609600" indent="-609600" algn="just" eaLnBrk="1" hangingPunct="1">
              <a:buFontTx/>
              <a:buNone/>
            </a:pPr>
            <a:r>
              <a:rPr lang="it-IT" altLang="it-IT" dirty="0" smtClean="0">
                <a:solidFill>
                  <a:srgbClr val="66FFFF"/>
                </a:solidFill>
              </a:rPr>
              <a:t>	</a:t>
            </a:r>
            <a:r>
              <a:rPr lang="it-IT" altLang="it-IT" u="sng" dirty="0" smtClean="0">
                <a:solidFill>
                  <a:srgbClr val="66FFFF"/>
                </a:solidFill>
              </a:rPr>
              <a:t>lo </a:t>
            </a:r>
            <a:r>
              <a:rPr lang="it-IT" altLang="it-IT" u="sng" dirty="0" smtClean="0">
                <a:solidFill>
                  <a:srgbClr val="66FFFF"/>
                </a:solidFill>
              </a:rPr>
              <a:t>Spirito di verità</a:t>
            </a:r>
            <a:r>
              <a:rPr lang="it-IT" altLang="it-IT" dirty="0" smtClean="0">
                <a:solidFill>
                  <a:srgbClr val="FFFF00"/>
                </a:solidFill>
              </a:rPr>
              <a:t> che procede dal Padre, </a:t>
            </a:r>
            <a:r>
              <a:rPr lang="it-IT" altLang="it-IT" u="sng" dirty="0" smtClean="0">
                <a:solidFill>
                  <a:srgbClr val="66FFFF"/>
                </a:solidFill>
              </a:rPr>
              <a:t>egli mi renderà testimonianza</a:t>
            </a:r>
            <a:r>
              <a:rPr lang="it-IT" altLang="it-IT" dirty="0" smtClean="0">
                <a:solidFill>
                  <a:srgbClr val="FFFF00"/>
                </a:solidFill>
              </a:rPr>
              <a:t>; </a:t>
            </a:r>
            <a:endParaRPr lang="it-IT" altLang="it-IT" dirty="0" smtClean="0">
              <a:solidFill>
                <a:srgbClr val="FFFF00"/>
              </a:solidFill>
            </a:endParaRPr>
          </a:p>
          <a:p>
            <a:pPr marL="609600" indent="-609600" algn="just" eaLnBrk="1" hangingPunct="1">
              <a:buFontTx/>
              <a:buNone/>
            </a:pPr>
            <a:r>
              <a:rPr lang="it-IT" altLang="it-IT" dirty="0">
                <a:solidFill>
                  <a:srgbClr val="FFFF00"/>
                </a:solidFill>
              </a:rPr>
              <a:t>	</a:t>
            </a:r>
            <a:r>
              <a:rPr lang="it-IT" altLang="it-IT" dirty="0" smtClean="0">
                <a:solidFill>
                  <a:srgbClr val="FFFF00"/>
                </a:solidFill>
              </a:rPr>
              <a:t>e </a:t>
            </a:r>
            <a:r>
              <a:rPr lang="it-IT" altLang="it-IT" dirty="0" smtClean="0">
                <a:solidFill>
                  <a:srgbClr val="FFFF00"/>
                </a:solidFill>
              </a:rPr>
              <a:t>anche voi mi renderete testimonianza</a:t>
            </a:r>
            <a:r>
              <a:rPr lang="it-IT" altLang="it-IT" dirty="0" smtClean="0">
                <a:solidFill>
                  <a:srgbClr val="FFFF00"/>
                </a:solidFill>
              </a:rPr>
              <a:t>,</a:t>
            </a:r>
          </a:p>
          <a:p>
            <a:pPr marL="609600" indent="-609600" algn="just" eaLnBrk="1" hangingPunct="1">
              <a:buFontTx/>
              <a:buNone/>
            </a:pPr>
            <a:r>
              <a:rPr lang="it-IT" altLang="it-IT" dirty="0" smtClean="0">
                <a:solidFill>
                  <a:srgbClr val="FFFF00"/>
                </a:solidFill>
              </a:rPr>
              <a:t>	perché </a:t>
            </a:r>
            <a:r>
              <a:rPr lang="it-IT" altLang="it-IT" dirty="0" smtClean="0">
                <a:solidFill>
                  <a:srgbClr val="FFFF00"/>
                </a:solidFill>
              </a:rPr>
              <a:t>siete stati con me fin dal principio. </a:t>
            </a:r>
          </a:p>
          <a:p>
            <a:pPr marL="609600" indent="-609600" algn="r" eaLnBrk="1" hangingPunct="1">
              <a:buFontTx/>
              <a:buNone/>
            </a:pPr>
            <a:r>
              <a:rPr lang="it-IT" altLang="it-IT" sz="900" dirty="0" smtClean="0">
                <a:solidFill>
                  <a:srgbClr val="FFFF00"/>
                </a:solidFill>
              </a:rPr>
              <a:t>	</a:t>
            </a:r>
            <a:endParaRPr lang="it-IT" altLang="it-IT" sz="900" dirty="0" smtClean="0">
              <a:solidFill>
                <a:srgbClr val="FFFF00"/>
              </a:solidFill>
            </a:endParaRPr>
          </a:p>
          <a:p>
            <a:pPr marL="609600" indent="-609600" algn="r" eaLnBrk="1" hangingPunct="1">
              <a:buFontTx/>
              <a:buNone/>
            </a:pPr>
            <a:r>
              <a:rPr lang="it-IT" altLang="it-IT" dirty="0" smtClean="0">
                <a:solidFill>
                  <a:srgbClr val="FFFF00"/>
                </a:solidFill>
              </a:rPr>
              <a:t>(</a:t>
            </a:r>
            <a:r>
              <a:rPr lang="it-IT" altLang="it-IT" dirty="0" smtClean="0">
                <a:solidFill>
                  <a:srgbClr val="FFFF00"/>
                </a:solidFill>
              </a:rPr>
              <a:t>15,26-27)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 sz="4000" b="1" smtClean="0">
                <a:solidFill>
                  <a:schemeClr val="bg1"/>
                </a:solidFill>
              </a:rPr>
              <a:t>Funzione «elenchica» </a:t>
            </a:r>
            <a:br>
              <a:rPr lang="it-IT" altLang="it-IT" sz="4000" b="1" smtClean="0">
                <a:solidFill>
                  <a:schemeClr val="bg1"/>
                </a:solidFill>
              </a:rPr>
            </a:br>
            <a:r>
              <a:rPr lang="it-IT" altLang="it-IT" sz="4000" b="1" smtClean="0">
                <a:solidFill>
                  <a:schemeClr val="bg1"/>
                </a:solidFill>
              </a:rPr>
              <a:t>del Paraclito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35975" cy="4924425"/>
          </a:xfrm>
        </p:spPr>
        <p:txBody>
          <a:bodyPr/>
          <a:lstStyle/>
          <a:p>
            <a:pPr marL="609600" indent="-609600" algn="just" eaLnBrk="1" hangingPunct="1">
              <a:lnSpc>
                <a:spcPct val="90000"/>
              </a:lnSpc>
              <a:buFontTx/>
              <a:buNone/>
            </a:pPr>
            <a:r>
              <a:rPr lang="it-IT" altLang="it-IT" sz="2400" b="1" dirty="0" smtClean="0"/>
              <a:t>	</a:t>
            </a:r>
            <a:r>
              <a:rPr lang="it-IT" altLang="it-IT" sz="2400" dirty="0" smtClean="0">
                <a:solidFill>
                  <a:srgbClr val="66FFFF"/>
                </a:solidFill>
              </a:rPr>
              <a:t>Ora però vado da colui che mi ha mandato e nessuno di voi mi domanda: </a:t>
            </a:r>
            <a:r>
              <a:rPr lang="it-IT" altLang="it-IT" sz="2400" dirty="0" smtClean="0">
                <a:solidFill>
                  <a:srgbClr val="66FFFF"/>
                </a:solidFill>
              </a:rPr>
              <a:t>«Dove </a:t>
            </a:r>
            <a:r>
              <a:rPr lang="it-IT" altLang="it-IT" sz="2400" dirty="0" smtClean="0">
                <a:solidFill>
                  <a:srgbClr val="66FFFF"/>
                </a:solidFill>
              </a:rPr>
              <a:t>vai</a:t>
            </a:r>
            <a:r>
              <a:rPr lang="it-IT" altLang="it-IT" sz="2400" dirty="0" smtClean="0">
                <a:solidFill>
                  <a:srgbClr val="66FFFF"/>
                </a:solidFill>
              </a:rPr>
              <a:t>?». </a:t>
            </a:r>
            <a:r>
              <a:rPr lang="it-IT" altLang="it-IT" sz="2400" dirty="0" smtClean="0">
                <a:solidFill>
                  <a:srgbClr val="66FFFF"/>
                </a:solidFill>
              </a:rPr>
              <a:t>Anzi, perché vi ho detto queste cose, la tristezza ha riempito il vostro cuore. Ora io vi dico la verità: è bene per voi che io me ne vada, perché, </a:t>
            </a:r>
            <a:r>
              <a:rPr lang="it-IT" altLang="it-IT" sz="2400" u="sng" dirty="0" smtClean="0">
                <a:solidFill>
                  <a:schemeClr val="bg1"/>
                </a:solidFill>
              </a:rPr>
              <a:t>se non me ne vado, non verrà a voi il Consolatore</a:t>
            </a:r>
            <a:r>
              <a:rPr lang="it-IT" altLang="it-IT" sz="2400" dirty="0" smtClean="0">
                <a:solidFill>
                  <a:srgbClr val="66FFFF"/>
                </a:solidFill>
              </a:rPr>
              <a:t>; ma quando me ne sarò andato, ve lo manderò. </a:t>
            </a:r>
            <a:r>
              <a:rPr lang="it-IT" altLang="it-IT" sz="2400" u="sng" dirty="0" smtClean="0">
                <a:solidFill>
                  <a:srgbClr val="FFFF00"/>
                </a:solidFill>
              </a:rPr>
              <a:t>E quando sarà venuto, egli convincerà il mondo quanto al peccato, alla giustizia e al giudizio</a:t>
            </a:r>
            <a:r>
              <a:rPr lang="it-IT" altLang="it-IT" sz="2400" dirty="0" smtClean="0">
                <a:solidFill>
                  <a:srgbClr val="66FFFF"/>
                </a:solidFill>
              </a:rPr>
              <a:t>. Quanto al peccato, perché non credono in me; quanto alla giustizia, perché vado dal Padre e non mi vedrete più; quanto al giudizio, perché il principe di questo mondo è stato giudicato.</a:t>
            </a:r>
          </a:p>
          <a:p>
            <a:pPr marL="609600" indent="-609600" algn="r" eaLnBrk="1" hangingPunct="1">
              <a:lnSpc>
                <a:spcPct val="90000"/>
              </a:lnSpc>
              <a:buFontTx/>
              <a:buNone/>
            </a:pPr>
            <a:r>
              <a:rPr lang="it-IT" altLang="it-IT" sz="2400" dirty="0" smtClean="0">
                <a:solidFill>
                  <a:schemeClr val="bg1"/>
                </a:solidFill>
              </a:rPr>
              <a:t>	(16,5-11)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 sz="3600" b="1" smtClean="0">
                <a:solidFill>
                  <a:schemeClr val="bg1"/>
                </a:solidFill>
              </a:rPr>
              <a:t>Funzione «protrettica, kerygmatica e glorificatrice» del Paraclito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35975" cy="4924425"/>
          </a:xfrm>
        </p:spPr>
        <p:txBody>
          <a:bodyPr/>
          <a:lstStyle/>
          <a:p>
            <a:pPr marL="609600" indent="-609600" algn="just" eaLnBrk="1" hangingPunct="1">
              <a:buFontTx/>
              <a:buNone/>
            </a:pPr>
            <a:r>
              <a:rPr lang="it-IT" altLang="it-IT" sz="2800" dirty="0" smtClean="0">
                <a:solidFill>
                  <a:srgbClr val="FFFF00"/>
                </a:solidFill>
              </a:rPr>
              <a:t>	</a:t>
            </a:r>
            <a:r>
              <a:rPr lang="it-IT" altLang="it-IT" sz="2400" dirty="0" smtClean="0">
                <a:solidFill>
                  <a:srgbClr val="FFFF00"/>
                </a:solidFill>
              </a:rPr>
              <a:t>Molte cose ho ancora da dirvi, </a:t>
            </a:r>
            <a:endParaRPr lang="it-IT" altLang="it-IT" sz="2400" dirty="0" smtClean="0">
              <a:solidFill>
                <a:srgbClr val="FFFF00"/>
              </a:solidFill>
            </a:endParaRPr>
          </a:p>
          <a:p>
            <a:pPr marL="609600" indent="-609600" algn="just" eaLnBrk="1" hangingPunct="1">
              <a:buFontTx/>
              <a:buNone/>
            </a:pPr>
            <a:r>
              <a:rPr lang="it-IT" altLang="it-IT" sz="2400" dirty="0">
                <a:solidFill>
                  <a:srgbClr val="FFFF00"/>
                </a:solidFill>
              </a:rPr>
              <a:t>	</a:t>
            </a:r>
            <a:r>
              <a:rPr lang="it-IT" altLang="it-IT" sz="2400" dirty="0" smtClean="0">
                <a:solidFill>
                  <a:srgbClr val="FFFF00"/>
                </a:solidFill>
              </a:rPr>
              <a:t>ma </a:t>
            </a:r>
            <a:r>
              <a:rPr lang="it-IT" altLang="it-IT" sz="2400" dirty="0" smtClean="0">
                <a:solidFill>
                  <a:srgbClr val="FFFF00"/>
                </a:solidFill>
              </a:rPr>
              <a:t>per il momento non siete capaci di portarne il peso</a:t>
            </a:r>
            <a:r>
              <a:rPr lang="it-IT" altLang="it-IT" sz="2400" dirty="0" smtClean="0">
                <a:solidFill>
                  <a:srgbClr val="FFFF00"/>
                </a:solidFill>
              </a:rPr>
              <a:t>.</a:t>
            </a:r>
          </a:p>
          <a:p>
            <a:pPr marL="609600" indent="-609600" algn="just" eaLnBrk="1" hangingPunct="1">
              <a:buFontTx/>
              <a:buNone/>
            </a:pPr>
            <a:r>
              <a:rPr lang="it-IT" altLang="it-IT" sz="2400" dirty="0" smtClean="0">
                <a:solidFill>
                  <a:srgbClr val="FFFF00"/>
                </a:solidFill>
              </a:rPr>
              <a:t>	Quando </a:t>
            </a:r>
            <a:r>
              <a:rPr lang="it-IT" altLang="it-IT" sz="2400" dirty="0" smtClean="0">
                <a:solidFill>
                  <a:srgbClr val="FFFF00"/>
                </a:solidFill>
              </a:rPr>
              <a:t>però verrà lo Spirito di verità, </a:t>
            </a:r>
            <a:endParaRPr lang="it-IT" altLang="it-IT" sz="2400" dirty="0" smtClean="0">
              <a:solidFill>
                <a:srgbClr val="FFFF00"/>
              </a:solidFill>
            </a:endParaRPr>
          </a:p>
          <a:p>
            <a:pPr marL="609600" indent="-609600" algn="just" eaLnBrk="1" hangingPunct="1">
              <a:buFontTx/>
              <a:buNone/>
            </a:pPr>
            <a:r>
              <a:rPr lang="it-IT" altLang="it-IT" sz="2400" dirty="0">
                <a:solidFill>
                  <a:srgbClr val="FFFF00"/>
                </a:solidFill>
              </a:rPr>
              <a:t>	</a:t>
            </a:r>
            <a:r>
              <a:rPr lang="it-IT" altLang="it-IT" sz="2400" dirty="0" smtClean="0">
                <a:solidFill>
                  <a:srgbClr val="FFFF00"/>
                </a:solidFill>
              </a:rPr>
              <a:t>egli </a:t>
            </a:r>
            <a:r>
              <a:rPr lang="it-IT" altLang="it-IT" sz="2400" dirty="0" smtClean="0">
                <a:solidFill>
                  <a:srgbClr val="FFFF00"/>
                </a:solidFill>
              </a:rPr>
              <a:t>vi guiderà alla verità tutta intera, </a:t>
            </a:r>
            <a:endParaRPr lang="it-IT" altLang="it-IT" sz="2400" dirty="0" smtClean="0">
              <a:solidFill>
                <a:srgbClr val="FFFF00"/>
              </a:solidFill>
            </a:endParaRPr>
          </a:p>
          <a:p>
            <a:pPr marL="609600" indent="-609600" algn="just" eaLnBrk="1" hangingPunct="1">
              <a:buFontTx/>
              <a:buNone/>
            </a:pPr>
            <a:r>
              <a:rPr lang="it-IT" altLang="it-IT" sz="2400" dirty="0">
                <a:solidFill>
                  <a:srgbClr val="FFFF00"/>
                </a:solidFill>
              </a:rPr>
              <a:t>	</a:t>
            </a:r>
            <a:r>
              <a:rPr lang="it-IT" altLang="it-IT" sz="2400" dirty="0" smtClean="0">
                <a:solidFill>
                  <a:srgbClr val="FFFF00"/>
                </a:solidFill>
              </a:rPr>
              <a:t>perché </a:t>
            </a:r>
            <a:r>
              <a:rPr lang="it-IT" altLang="it-IT" sz="2400" dirty="0" smtClean="0">
                <a:solidFill>
                  <a:srgbClr val="FFFF00"/>
                </a:solidFill>
              </a:rPr>
              <a:t>non parlerà da sé, ma dirà tutto ciò </a:t>
            </a:r>
            <a:endParaRPr lang="it-IT" altLang="it-IT" sz="2400" dirty="0" smtClean="0">
              <a:solidFill>
                <a:srgbClr val="FFFF00"/>
              </a:solidFill>
            </a:endParaRPr>
          </a:p>
          <a:p>
            <a:pPr marL="609600" indent="-609600" algn="just" eaLnBrk="1" hangingPunct="1">
              <a:buFontTx/>
              <a:buNone/>
            </a:pPr>
            <a:r>
              <a:rPr lang="it-IT" altLang="it-IT" sz="2400" dirty="0">
                <a:solidFill>
                  <a:srgbClr val="FFFF00"/>
                </a:solidFill>
              </a:rPr>
              <a:t>	</a:t>
            </a:r>
            <a:r>
              <a:rPr lang="it-IT" altLang="it-IT" sz="2400" dirty="0" smtClean="0">
                <a:solidFill>
                  <a:srgbClr val="FFFF00"/>
                </a:solidFill>
              </a:rPr>
              <a:t>che </a:t>
            </a:r>
            <a:r>
              <a:rPr lang="it-IT" altLang="it-IT" sz="2400" dirty="0" smtClean="0">
                <a:solidFill>
                  <a:srgbClr val="FFFF00"/>
                </a:solidFill>
              </a:rPr>
              <a:t>avrà udito e vi annunzierà le cose future. </a:t>
            </a:r>
            <a:endParaRPr lang="it-IT" altLang="it-IT" sz="2400" dirty="0" smtClean="0">
              <a:solidFill>
                <a:srgbClr val="FFFF00"/>
              </a:solidFill>
            </a:endParaRPr>
          </a:p>
          <a:p>
            <a:pPr marL="609600" indent="-609600" algn="just" eaLnBrk="1" hangingPunct="1">
              <a:buFontTx/>
              <a:buNone/>
            </a:pPr>
            <a:r>
              <a:rPr lang="it-IT" altLang="it-IT" sz="2400" dirty="0">
                <a:solidFill>
                  <a:srgbClr val="FFFF00"/>
                </a:solidFill>
              </a:rPr>
              <a:t>	</a:t>
            </a:r>
            <a:r>
              <a:rPr lang="it-IT" altLang="it-IT" sz="2400" dirty="0" smtClean="0">
                <a:solidFill>
                  <a:srgbClr val="FFFF00"/>
                </a:solidFill>
              </a:rPr>
              <a:t>Egli </a:t>
            </a:r>
            <a:r>
              <a:rPr lang="it-IT" altLang="it-IT" sz="2400" dirty="0" smtClean="0">
                <a:solidFill>
                  <a:srgbClr val="FFFF00"/>
                </a:solidFill>
              </a:rPr>
              <a:t>mi glorificherà, perché prenderà del mio e ve l’annunzierà. Tutto quello che il Padre possiede è mio; per questo ho detto che prenderà del mio e ve l’annunzierà. </a:t>
            </a:r>
          </a:p>
          <a:p>
            <a:pPr marL="609600" indent="-609600" algn="r" eaLnBrk="1" hangingPunct="1">
              <a:buFontTx/>
              <a:buNone/>
            </a:pPr>
            <a:r>
              <a:rPr lang="it-IT" altLang="it-IT" sz="2800" dirty="0" smtClean="0">
                <a:solidFill>
                  <a:srgbClr val="FFFF00"/>
                </a:solidFill>
              </a:rPr>
              <a:t>	</a:t>
            </a:r>
            <a:r>
              <a:rPr lang="it-IT" altLang="it-IT" sz="2400" dirty="0" smtClean="0">
                <a:solidFill>
                  <a:srgbClr val="66FFFF"/>
                </a:solidFill>
              </a:rPr>
              <a:t>(</a:t>
            </a:r>
            <a:r>
              <a:rPr lang="it-IT" altLang="it-IT" sz="2400" dirty="0" smtClean="0">
                <a:solidFill>
                  <a:srgbClr val="66FFFF"/>
                </a:solidFill>
              </a:rPr>
              <a:t>16,12-15)</a:t>
            </a:r>
            <a:r>
              <a:rPr lang="it-IT" altLang="it-IT" sz="2800" dirty="0" smtClean="0">
                <a:solidFill>
                  <a:srgbClr val="FFFF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55108a44a1d833aacc1233247ec67bfede9737d"/>
</p:tagLst>
</file>

<file path=ppt/theme/theme1.xml><?xml version="1.0" encoding="utf-8"?>
<a:theme xmlns:a="http://schemas.openxmlformats.org/drawingml/2006/main" name="Projekt domyślny">
  <a:themeElements>
    <a:clrScheme name="Projekt domyślny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ojekt domyślny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ojekt domyśln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1781</TotalTime>
  <Words>2086</Words>
  <Application>Microsoft Office PowerPoint</Application>
  <PresentationFormat>Presentazione su schermo (4:3)</PresentationFormat>
  <Paragraphs>287</Paragraphs>
  <Slides>36</Slides>
  <Notes>34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36</vt:i4>
      </vt:variant>
    </vt:vector>
  </HeadingPairs>
  <TitlesOfParts>
    <vt:vector size="41" baseType="lpstr">
      <vt:lpstr>Arial</vt:lpstr>
      <vt:lpstr>新細明體</vt:lpstr>
      <vt:lpstr>Tahoma</vt:lpstr>
      <vt:lpstr>Times New Roman</vt:lpstr>
      <vt:lpstr>Projekt domyślny</vt:lpstr>
      <vt:lpstr>Presentazione standard di PowerPoint</vt:lpstr>
      <vt:lpstr>Lezioni 7-8</vt:lpstr>
      <vt:lpstr>Riassunto: La vera vite – “rimanere in”  </vt:lpstr>
      <vt:lpstr>Il Paraclito (Gv 14-16)</vt:lpstr>
      <vt:lpstr>Lo Spirito di verità,  un «altro» Paraclito</vt:lpstr>
      <vt:lpstr>Funzione «didattica e memoriale» del Paraclito</vt:lpstr>
      <vt:lpstr>Funzione «testimoniale»  del Paraclito</vt:lpstr>
      <vt:lpstr>Funzione «elenchica»  del Paraclito</vt:lpstr>
      <vt:lpstr>Funzione «protrettica, kerygmatica e glorificatrice» del Paraclito</vt:lpstr>
      <vt:lpstr>Gv 17</vt:lpstr>
      <vt:lpstr>Il genere letterario di Gv 13-17:</vt:lpstr>
      <vt:lpstr> Il genere letterario di Gv 13-17: la preghiera </vt:lpstr>
      <vt:lpstr>L’articolazione di Gv 17</vt:lpstr>
      <vt:lpstr>L’articolazione di Gv 17</vt:lpstr>
      <vt:lpstr>Gv 17</vt:lpstr>
      <vt:lpstr>Gv 17</vt:lpstr>
      <vt:lpstr>Gv 17,1-26</vt:lpstr>
      <vt:lpstr>Gv 17: Contenuti</vt:lpstr>
      <vt:lpstr>Gv 17: Contenuti</vt:lpstr>
      <vt:lpstr>Gv 17: Contenuti</vt:lpstr>
      <vt:lpstr>Gv 17: Contenuti</vt:lpstr>
      <vt:lpstr>Gv 17: Contenuti</vt:lpstr>
      <vt:lpstr>Gv 17: Contenuti</vt:lpstr>
      <vt:lpstr>Gv 17: Contenuti</vt:lpstr>
      <vt:lpstr>Gv 17: Contenuti</vt:lpstr>
      <vt:lpstr>Gv 17: Contenuti</vt:lpstr>
      <vt:lpstr>Gv 17: Contenuti</vt:lpstr>
      <vt:lpstr>Gv 17: Contenuti</vt:lpstr>
      <vt:lpstr>Gv 17: Contenuti</vt:lpstr>
      <vt:lpstr>Gv 17: Contenuti</vt:lpstr>
      <vt:lpstr>Gv 17: Contenuti</vt:lpstr>
      <vt:lpstr>Gv 17: Contenuti</vt:lpstr>
      <vt:lpstr>Gv 17: Il messaggio</vt:lpstr>
      <vt:lpstr>Gv 17: Il messaggio</vt:lpstr>
      <vt:lpstr>Gv 17: Il messaggio</vt:lpstr>
      <vt:lpstr>Gv 17,20-23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 vi chiamo più servi 7-8</dc:title>
  <dc:creator>Andrzej Wodka</dc:creator>
  <cp:keywords>Discorsi d'addio</cp:keywords>
  <cp:lastModifiedBy>Preside Alfonsiana</cp:lastModifiedBy>
  <cp:revision>245</cp:revision>
  <dcterms:created xsi:type="dcterms:W3CDTF">2006-03-12T20:39:05Z</dcterms:created>
  <dcterms:modified xsi:type="dcterms:W3CDTF">2017-05-19T10:47:26Z</dcterms:modified>
</cp:coreProperties>
</file>