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6" r:id="rId2"/>
    <p:sldId id="261" r:id="rId3"/>
    <p:sldId id="293" r:id="rId4"/>
    <p:sldId id="294" r:id="rId5"/>
    <p:sldId id="295" r:id="rId6"/>
    <p:sldId id="314" r:id="rId7"/>
    <p:sldId id="299" r:id="rId8"/>
    <p:sldId id="300" r:id="rId9"/>
    <p:sldId id="303" r:id="rId10"/>
    <p:sldId id="304" r:id="rId11"/>
    <p:sldId id="306" r:id="rId12"/>
    <p:sldId id="301" r:id="rId13"/>
    <p:sldId id="307" r:id="rId14"/>
    <p:sldId id="302" r:id="rId15"/>
    <p:sldId id="309" r:id="rId16"/>
    <p:sldId id="310" r:id="rId17"/>
    <p:sldId id="312" r:id="rId18"/>
    <p:sldId id="313" r:id="rId19"/>
    <p:sldId id="308" r:id="rId20"/>
    <p:sldId id="298" r:id="rId21"/>
  </p:sldIdLst>
  <p:sldSz cx="9144000" cy="6858000" type="screen4x3"/>
  <p:notesSz cx="6858000" cy="9144000"/>
  <p:custDataLst>
    <p:tags r:id="rId23"/>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FFFF"/>
    <a:srgbClr val="FFFF00"/>
    <a:srgbClr val="66FF66"/>
    <a:srgbClr val="003399"/>
    <a:srgbClr val="FF9900"/>
    <a:srgbClr val="003300"/>
    <a:srgbClr val="FF6600"/>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14" autoAdjust="0"/>
    <p:restoredTop sz="94627" autoAdjust="0"/>
  </p:normalViewPr>
  <p:slideViewPr>
    <p:cSldViewPr>
      <p:cViewPr varScale="1">
        <p:scale>
          <a:sx n="110" d="100"/>
          <a:sy n="110" d="100"/>
        </p:scale>
        <p:origin x="1626"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pPr>
              <a:defRPr/>
            </a:pPr>
            <a:endParaRPr lang="it-IT"/>
          </a:p>
        </p:txBody>
      </p:sp>
      <p:sp>
        <p:nvSpPr>
          <p:cNvPr id="2867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it-IT"/>
          </a:p>
        </p:txBody>
      </p:sp>
      <p:sp>
        <p:nvSpPr>
          <p:cNvPr id="3277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it-IT" noProof="0" smtClean="0"/>
              <a:t>Fare clic per modificare gli stili del testo dello schema</a:t>
            </a:r>
          </a:p>
          <a:p>
            <a:pPr lvl="1"/>
            <a:r>
              <a:rPr lang="it-IT" noProof="0" smtClean="0"/>
              <a:t>Secondo livello</a:t>
            </a:r>
          </a:p>
          <a:p>
            <a:pPr lvl="2"/>
            <a:r>
              <a:rPr lang="it-IT" noProof="0" smtClean="0"/>
              <a:t>Terzo livello</a:t>
            </a:r>
          </a:p>
          <a:p>
            <a:pPr lvl="3"/>
            <a:r>
              <a:rPr lang="it-IT" noProof="0" smtClean="0"/>
              <a:t>Quarto livello</a:t>
            </a:r>
          </a:p>
          <a:p>
            <a:pPr lvl="4"/>
            <a:r>
              <a:rPr lang="it-IT" noProof="0" smtClean="0"/>
              <a:t>Quinto livello</a:t>
            </a:r>
          </a:p>
        </p:txBody>
      </p:sp>
      <p:sp>
        <p:nvSpPr>
          <p:cNvPr id="2867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pPr>
              <a:defRPr/>
            </a:pPr>
            <a:endParaRPr lang="it-IT"/>
          </a:p>
        </p:txBody>
      </p:sp>
      <p:sp>
        <p:nvSpPr>
          <p:cNvPr id="2867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D88A8B3-968E-4260-A658-586EE8931483}" type="slidenum">
              <a:rPr lang="it-IT" altLang="it-IT"/>
              <a:pPr/>
              <a:t>‹N›</a:t>
            </a:fld>
            <a:endParaRPr lang="it-IT" altLang="it-IT"/>
          </a:p>
        </p:txBody>
      </p:sp>
    </p:spTree>
    <p:extLst>
      <p:ext uri="{BB962C8B-B14F-4D97-AF65-F5344CB8AC3E}">
        <p14:creationId xmlns:p14="http://schemas.microsoft.com/office/powerpoint/2010/main" val="209374327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6F3DE39-A4D9-4268-8783-62DB10B01D85}" type="slidenum">
              <a:rPr lang="it-IT" altLang="it-IT"/>
              <a:pPr eaLnBrk="1" hangingPunct="1"/>
              <a:t>1</a:t>
            </a:fld>
            <a:endParaRPr lang="it-IT" altLang="it-IT"/>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6543443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14F897E-6BA2-4353-92F6-79CC4D9ECB99}" type="slidenum">
              <a:rPr lang="it-IT" altLang="it-IT"/>
              <a:pPr eaLnBrk="1" hangingPunct="1"/>
              <a:t>10</a:t>
            </a:fld>
            <a:endParaRPr lang="it-IT" altLang="it-IT"/>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36233838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0B60978-AEB2-43E7-AE3E-D24C8E0085A7}" type="slidenum">
              <a:rPr lang="it-IT" altLang="it-IT"/>
              <a:pPr eaLnBrk="1" hangingPunct="1"/>
              <a:t>11</a:t>
            </a:fld>
            <a:endParaRPr lang="it-IT" altLang="it-IT"/>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26507419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8D62B9D-BC3F-41CD-B20E-3062F67A03B8}" type="slidenum">
              <a:rPr lang="it-IT" altLang="it-IT"/>
              <a:pPr eaLnBrk="1" hangingPunct="1"/>
              <a:t>12</a:t>
            </a:fld>
            <a:endParaRPr lang="it-IT" altLang="it-IT"/>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41142435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D91AF35-D417-4223-8572-AA7AF0F4E93D}" type="slidenum">
              <a:rPr lang="it-IT" altLang="it-IT"/>
              <a:pPr eaLnBrk="1" hangingPunct="1"/>
              <a:t>13</a:t>
            </a:fld>
            <a:endParaRPr lang="it-IT" altLang="it-IT"/>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13988165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6D960D7-BB7A-4AE2-A890-5F9211E80BE1}" type="slidenum">
              <a:rPr lang="it-IT" altLang="it-IT"/>
              <a:pPr eaLnBrk="1" hangingPunct="1"/>
              <a:t>14</a:t>
            </a:fld>
            <a:endParaRPr lang="it-IT" altLang="it-IT"/>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14750640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ED696E2-8578-47AB-9BB8-338C0A33563E}" type="slidenum">
              <a:rPr lang="it-IT" altLang="it-IT"/>
              <a:pPr eaLnBrk="1" hangingPunct="1"/>
              <a:t>15</a:t>
            </a:fld>
            <a:endParaRPr lang="it-IT" altLang="it-IT"/>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42857290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4DF6421-02FE-4EBE-851D-E58EB4E14B8A}" type="slidenum">
              <a:rPr lang="it-IT" altLang="it-IT"/>
              <a:pPr eaLnBrk="1" hangingPunct="1"/>
              <a:t>16</a:t>
            </a:fld>
            <a:endParaRPr lang="it-IT" altLang="it-IT"/>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37787885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F9DFE8C-9F53-41C9-8935-DA7A4D972A3E}" type="slidenum">
              <a:rPr lang="it-IT" altLang="it-IT"/>
              <a:pPr eaLnBrk="1" hangingPunct="1"/>
              <a:t>17</a:t>
            </a:fld>
            <a:endParaRPr lang="it-IT" altLang="it-IT"/>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26876085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C495954-FC9B-42F0-98ED-0FDB22CBD85F}" type="slidenum">
              <a:rPr lang="it-IT" altLang="it-IT"/>
              <a:pPr eaLnBrk="1" hangingPunct="1"/>
              <a:t>18</a:t>
            </a:fld>
            <a:endParaRPr lang="it-IT" altLang="it-IT"/>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19541797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0F43B76-2753-481B-87D8-DEE18518DAE0}" type="slidenum">
              <a:rPr lang="it-IT" altLang="it-IT"/>
              <a:pPr eaLnBrk="1" hangingPunct="1"/>
              <a:t>19</a:t>
            </a:fld>
            <a:endParaRPr lang="it-IT" altLang="it-IT"/>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29418258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B0904FD-76FB-4909-892E-897EFC6EFBBF}" type="slidenum">
              <a:rPr lang="it-IT" altLang="it-IT"/>
              <a:pPr eaLnBrk="1" hangingPunct="1"/>
              <a:t>2</a:t>
            </a:fld>
            <a:endParaRPr lang="it-IT" altLang="it-IT"/>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13306206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87DD9E4-80E7-43C1-8838-DCF35CF6A678}" type="slidenum">
              <a:rPr lang="it-IT" altLang="it-IT"/>
              <a:pPr eaLnBrk="1" hangingPunct="1"/>
              <a:t>3</a:t>
            </a:fld>
            <a:endParaRPr lang="it-IT" altLang="it-IT"/>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6116811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AED08B3-A79B-44CB-B304-605653C66942}" type="slidenum">
              <a:rPr lang="it-IT" altLang="it-IT"/>
              <a:pPr eaLnBrk="1" hangingPunct="1"/>
              <a:t>4</a:t>
            </a:fld>
            <a:endParaRPr lang="it-IT" altLang="it-IT"/>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6208634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25266AA-6106-4E33-9B50-D672201750D9}" type="slidenum">
              <a:rPr lang="it-IT" altLang="it-IT"/>
              <a:pPr eaLnBrk="1" hangingPunct="1"/>
              <a:t>5</a:t>
            </a:fld>
            <a:endParaRPr lang="it-IT" altLang="it-IT"/>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23467982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B0904FD-76FB-4909-892E-897EFC6EFBBF}" type="slidenum">
              <a:rPr lang="it-IT" altLang="it-IT"/>
              <a:pPr eaLnBrk="1" hangingPunct="1"/>
              <a:t>6</a:t>
            </a:fld>
            <a:endParaRPr lang="it-IT" altLang="it-IT"/>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24941291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13EF098-F37B-4651-882A-2B01F30371EB}" type="slidenum">
              <a:rPr lang="it-IT" altLang="it-IT"/>
              <a:pPr eaLnBrk="1" hangingPunct="1"/>
              <a:t>7</a:t>
            </a:fld>
            <a:endParaRPr lang="it-IT" altLang="it-IT"/>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18789983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872140F-12E8-4C2F-9250-AF2B698E8A76}" type="slidenum">
              <a:rPr lang="it-IT" altLang="it-IT"/>
              <a:pPr eaLnBrk="1" hangingPunct="1"/>
              <a:t>8</a:t>
            </a:fld>
            <a:endParaRPr lang="it-IT" altLang="it-IT"/>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8437383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312D393-642A-42D0-A1C0-CAD27AD63E76}" type="slidenum">
              <a:rPr lang="it-IT" altLang="it-IT"/>
              <a:pPr eaLnBrk="1" hangingPunct="1"/>
              <a:t>9</a:t>
            </a:fld>
            <a:endParaRPr lang="it-IT" altLang="it-IT"/>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29475271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it-IT" smtClean="0"/>
              <a:t>Fare clic per modificare lo stile del sottotitolo dello schema</a:t>
            </a:r>
            <a:endParaRPr lang="it-IT"/>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5B0D8013-D0A0-4D32-9F2E-43A99738B4F8}" type="slidenum">
              <a:rPr lang="en-US" altLang="it-IT"/>
              <a:pPr/>
              <a:t>‹N›</a:t>
            </a:fld>
            <a:endParaRPr lang="en-US" altLang="it-IT"/>
          </a:p>
        </p:txBody>
      </p:sp>
    </p:spTree>
    <p:extLst>
      <p:ext uri="{BB962C8B-B14F-4D97-AF65-F5344CB8AC3E}">
        <p14:creationId xmlns:p14="http://schemas.microsoft.com/office/powerpoint/2010/main" val="21914814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4E4CD4C5-452B-43A8-998C-A0F3E21CD30A}" type="slidenum">
              <a:rPr lang="en-US" altLang="it-IT"/>
              <a:pPr/>
              <a:t>‹N›</a:t>
            </a:fld>
            <a:endParaRPr lang="en-US" altLang="it-IT"/>
          </a:p>
        </p:txBody>
      </p:sp>
    </p:spTree>
    <p:extLst>
      <p:ext uri="{BB962C8B-B14F-4D97-AF65-F5344CB8AC3E}">
        <p14:creationId xmlns:p14="http://schemas.microsoft.com/office/powerpoint/2010/main" val="4158842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F43E68FF-C4AD-4F25-AE80-621A510C2CA0}" type="slidenum">
              <a:rPr lang="en-US" altLang="it-IT"/>
              <a:pPr/>
              <a:t>‹N›</a:t>
            </a:fld>
            <a:endParaRPr lang="en-US" altLang="it-IT"/>
          </a:p>
        </p:txBody>
      </p:sp>
    </p:spTree>
    <p:extLst>
      <p:ext uri="{BB962C8B-B14F-4D97-AF65-F5344CB8AC3E}">
        <p14:creationId xmlns:p14="http://schemas.microsoft.com/office/powerpoint/2010/main" val="8285429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C37000D8-A3CD-44BA-852E-CFC0CAD60D63}" type="slidenum">
              <a:rPr lang="en-US" altLang="it-IT"/>
              <a:pPr/>
              <a:t>‹N›</a:t>
            </a:fld>
            <a:endParaRPr lang="en-US" altLang="it-IT"/>
          </a:p>
        </p:txBody>
      </p:sp>
    </p:spTree>
    <p:extLst>
      <p:ext uri="{BB962C8B-B14F-4D97-AF65-F5344CB8AC3E}">
        <p14:creationId xmlns:p14="http://schemas.microsoft.com/office/powerpoint/2010/main" val="38537993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smtClean="0"/>
              <a:t>Fare clic per modificare stili del testo dello schema</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E67DA92F-9D83-40D4-A6E4-5B4F7979C15E}" type="slidenum">
              <a:rPr lang="en-US" altLang="it-IT"/>
              <a:pPr/>
              <a:t>‹N›</a:t>
            </a:fld>
            <a:endParaRPr lang="en-US" altLang="it-IT"/>
          </a:p>
        </p:txBody>
      </p:sp>
    </p:spTree>
    <p:extLst>
      <p:ext uri="{BB962C8B-B14F-4D97-AF65-F5344CB8AC3E}">
        <p14:creationId xmlns:p14="http://schemas.microsoft.com/office/powerpoint/2010/main" val="13614138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FA265F41-4ADB-443E-8E4F-AC0730FE4317}" type="slidenum">
              <a:rPr lang="en-US" altLang="it-IT"/>
              <a:pPr/>
              <a:t>‹N›</a:t>
            </a:fld>
            <a:endParaRPr lang="en-US" altLang="it-IT"/>
          </a:p>
        </p:txBody>
      </p:sp>
    </p:spTree>
    <p:extLst>
      <p:ext uri="{BB962C8B-B14F-4D97-AF65-F5344CB8AC3E}">
        <p14:creationId xmlns:p14="http://schemas.microsoft.com/office/powerpoint/2010/main" val="31821777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fld id="{4121737B-6EF4-4453-B474-EB8B1823A576}" type="slidenum">
              <a:rPr lang="en-US" altLang="it-IT"/>
              <a:pPr/>
              <a:t>‹N›</a:t>
            </a:fld>
            <a:endParaRPr lang="en-US" altLang="it-IT"/>
          </a:p>
        </p:txBody>
      </p:sp>
    </p:spTree>
    <p:extLst>
      <p:ext uri="{BB962C8B-B14F-4D97-AF65-F5344CB8AC3E}">
        <p14:creationId xmlns:p14="http://schemas.microsoft.com/office/powerpoint/2010/main" val="18197854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fld id="{75A689AD-DFEE-43F7-9D57-464D0ECB41D4}" type="slidenum">
              <a:rPr lang="en-US" altLang="it-IT"/>
              <a:pPr/>
              <a:t>‹N›</a:t>
            </a:fld>
            <a:endParaRPr lang="en-US" altLang="it-IT"/>
          </a:p>
        </p:txBody>
      </p:sp>
    </p:spTree>
    <p:extLst>
      <p:ext uri="{BB962C8B-B14F-4D97-AF65-F5344CB8AC3E}">
        <p14:creationId xmlns:p14="http://schemas.microsoft.com/office/powerpoint/2010/main" val="17053553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fld id="{E5A83330-DAED-43FF-92AF-E485320EE456}" type="slidenum">
              <a:rPr lang="en-US" altLang="it-IT"/>
              <a:pPr/>
              <a:t>‹N›</a:t>
            </a:fld>
            <a:endParaRPr lang="en-US" altLang="it-IT"/>
          </a:p>
        </p:txBody>
      </p:sp>
    </p:spTree>
    <p:extLst>
      <p:ext uri="{BB962C8B-B14F-4D97-AF65-F5344CB8AC3E}">
        <p14:creationId xmlns:p14="http://schemas.microsoft.com/office/powerpoint/2010/main" val="14873660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35FDC933-F93E-4171-9490-A6639DD2FB74}" type="slidenum">
              <a:rPr lang="en-US" altLang="it-IT"/>
              <a:pPr/>
              <a:t>‹N›</a:t>
            </a:fld>
            <a:endParaRPr lang="en-US" altLang="it-IT"/>
          </a:p>
        </p:txBody>
      </p:sp>
    </p:spTree>
    <p:extLst>
      <p:ext uri="{BB962C8B-B14F-4D97-AF65-F5344CB8AC3E}">
        <p14:creationId xmlns:p14="http://schemas.microsoft.com/office/powerpoint/2010/main" val="38334377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smtClean="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D716935B-D66F-4ACD-802C-96829AD655F4}" type="slidenum">
              <a:rPr lang="en-US" altLang="it-IT"/>
              <a:pPr/>
              <a:t>‹N›</a:t>
            </a:fld>
            <a:endParaRPr lang="en-US" altLang="it-IT"/>
          </a:p>
        </p:txBody>
      </p:sp>
    </p:spTree>
    <p:extLst>
      <p:ext uri="{BB962C8B-B14F-4D97-AF65-F5344CB8AC3E}">
        <p14:creationId xmlns:p14="http://schemas.microsoft.com/office/powerpoint/2010/main" val="5398019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it-IT" smtClean="0"/>
              <a:t>Kliknij, aby edytować styl wzorca tytułu</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it-IT" smtClean="0"/>
              <a:t>Kliknij, aby edytować style wzorca tekstu</a:t>
            </a:r>
          </a:p>
          <a:p>
            <a:pPr lvl="1"/>
            <a:r>
              <a:rPr lang="en-US" altLang="it-IT" smtClean="0"/>
              <a:t>Drugi poziom</a:t>
            </a:r>
          </a:p>
          <a:p>
            <a:pPr lvl="2"/>
            <a:r>
              <a:rPr lang="en-US" altLang="it-IT" smtClean="0"/>
              <a:t>Trzeci poziom</a:t>
            </a:r>
          </a:p>
          <a:p>
            <a:pPr lvl="3"/>
            <a:r>
              <a:rPr lang="en-US" altLang="it-IT" smtClean="0"/>
              <a:t>Czwarty poziom</a:t>
            </a:r>
          </a:p>
          <a:p>
            <a:pPr lvl="4"/>
            <a:r>
              <a:rPr lang="en-US" altLang="it-IT" smtClean="0"/>
              <a:t>Piąty poziom</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F1BA1340-84E7-41D8-A706-6B92D223DC61}" type="slidenum">
              <a:rPr lang="en-US" altLang="it-IT"/>
              <a:pPr/>
              <a:t>‹N›</a:t>
            </a:fld>
            <a:endParaRPr lang="en-US" altLang="it-IT"/>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type="subTitle" idx="1"/>
          </p:nvPr>
        </p:nvSpPr>
        <p:spPr>
          <a:xfrm>
            <a:off x="1371600" y="5084763"/>
            <a:ext cx="6400800" cy="1652587"/>
          </a:xfrm>
        </p:spPr>
        <p:txBody>
          <a:bodyPr/>
          <a:lstStyle/>
          <a:p>
            <a:pPr eaLnBrk="1" hangingPunct="1"/>
            <a:endParaRPr lang="pl-PL" altLang="it-IT" b="1" dirty="0" smtClean="0"/>
          </a:p>
          <a:p>
            <a:pPr eaLnBrk="1" hangingPunct="1"/>
            <a:r>
              <a:rPr lang="pl-PL" altLang="it-IT" u="sng" dirty="0" smtClean="0">
                <a:solidFill>
                  <a:srgbClr val="FFFF00"/>
                </a:solidFill>
                <a:latin typeface="Tahoma" panose="020B0604030504040204" pitchFamily="34" charset="0"/>
              </a:rPr>
              <a:t>www.</a:t>
            </a:r>
            <a:r>
              <a:rPr lang="it-IT" altLang="it-IT" u="sng" dirty="0" smtClean="0">
                <a:solidFill>
                  <a:srgbClr val="FFFF00"/>
                </a:solidFill>
                <a:latin typeface="Tahoma" panose="020B0604030504040204" pitchFamily="34" charset="0"/>
              </a:rPr>
              <a:t>awodka.net/s208/</a:t>
            </a:r>
            <a:endParaRPr lang="en-US" altLang="it-IT" u="sng" dirty="0" smtClean="0">
              <a:solidFill>
                <a:srgbClr val="FFFF00"/>
              </a:solidFill>
              <a:latin typeface="Tahoma" panose="020B0604030504040204" pitchFamily="34" charset="0"/>
            </a:endParaRPr>
          </a:p>
        </p:txBody>
      </p:sp>
      <p:sp>
        <p:nvSpPr>
          <p:cNvPr id="2054" name="Rectangle 6"/>
          <p:cNvSpPr>
            <a:spLocks noChangeArrowheads="1"/>
          </p:cNvSpPr>
          <p:nvPr/>
        </p:nvSpPr>
        <p:spPr bwMode="auto">
          <a:xfrm>
            <a:off x="1331913" y="1700213"/>
            <a:ext cx="7200900" cy="151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20000"/>
              </a:spcBef>
            </a:pPr>
            <a:r>
              <a:rPr lang="it-IT" altLang="it-IT" sz="4000" i="1">
                <a:solidFill>
                  <a:srgbClr val="FFFF00"/>
                </a:solidFill>
              </a:rPr>
              <a:t>Non vi chiamo più servi, </a:t>
            </a:r>
          </a:p>
          <a:p>
            <a:pPr algn="ctr" eaLnBrk="1" hangingPunct="1">
              <a:spcBef>
                <a:spcPct val="20000"/>
              </a:spcBef>
            </a:pPr>
            <a:r>
              <a:rPr lang="it-IT" altLang="it-IT" sz="4000" i="1">
                <a:solidFill>
                  <a:srgbClr val="FFFF00"/>
                </a:solidFill>
              </a:rPr>
              <a:t>ma amici</a:t>
            </a:r>
            <a:endParaRPr lang="pl-PL" altLang="it-IT" sz="4000" i="1">
              <a:solidFill>
                <a:srgbClr val="FFFF00"/>
              </a:solidFill>
            </a:endParaRPr>
          </a:p>
        </p:txBody>
      </p:sp>
      <p:sp>
        <p:nvSpPr>
          <p:cNvPr id="2055" name="Rectangle 7"/>
          <p:cNvSpPr>
            <a:spLocks noChangeArrowheads="1"/>
          </p:cNvSpPr>
          <p:nvPr/>
        </p:nvSpPr>
        <p:spPr bwMode="auto">
          <a:xfrm>
            <a:off x="3779838" y="3429000"/>
            <a:ext cx="230505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20000"/>
              </a:spcBef>
            </a:pPr>
            <a:r>
              <a:rPr lang="it-IT" altLang="it-IT" sz="2400">
                <a:solidFill>
                  <a:schemeClr val="bg1"/>
                </a:solidFill>
              </a:rPr>
              <a:t>(</a:t>
            </a:r>
            <a:r>
              <a:rPr lang="it-IT" altLang="it-IT" sz="2400" i="1">
                <a:solidFill>
                  <a:schemeClr val="bg1"/>
                </a:solidFill>
              </a:rPr>
              <a:t>Gv</a:t>
            </a:r>
            <a:r>
              <a:rPr lang="it-IT" altLang="it-IT" sz="2400">
                <a:solidFill>
                  <a:schemeClr val="bg1"/>
                </a:solidFill>
              </a:rPr>
              <a:t> 15,15)</a:t>
            </a:r>
            <a:endParaRPr lang="en-US" altLang="it-IT" sz="2400">
              <a:solidFill>
                <a:schemeClr val="bg1"/>
              </a:solidFill>
            </a:endParaRPr>
          </a:p>
        </p:txBody>
      </p:sp>
      <p:sp>
        <p:nvSpPr>
          <p:cNvPr id="2056" name="Rectangle 8"/>
          <p:cNvSpPr>
            <a:spLocks noChangeArrowheads="1"/>
          </p:cNvSpPr>
          <p:nvPr/>
        </p:nvSpPr>
        <p:spPr bwMode="auto">
          <a:xfrm>
            <a:off x="900113" y="4292600"/>
            <a:ext cx="7272337"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20000"/>
              </a:spcBef>
            </a:pPr>
            <a:r>
              <a:rPr lang="it-IT" altLang="it-IT" sz="3200" dirty="0" smtClean="0">
                <a:solidFill>
                  <a:srgbClr val="66FFFF"/>
                </a:solidFill>
                <a:latin typeface="Times New Roman" panose="02020603050405020304" pitchFamily="18" charset="0"/>
              </a:rPr>
              <a:t>12 maggio 2017</a:t>
            </a:r>
            <a:r>
              <a:rPr lang="it-IT" altLang="it-IT" sz="3200" dirty="0" smtClean="0">
                <a:solidFill>
                  <a:srgbClr val="003399"/>
                </a:solidFill>
                <a:latin typeface="Times New Roman" panose="02020603050405020304" pitchFamily="18" charset="0"/>
              </a:rPr>
              <a:t> - </a:t>
            </a:r>
            <a:r>
              <a:rPr lang="it-IT" altLang="it-IT" sz="3200" dirty="0">
                <a:solidFill>
                  <a:srgbClr val="FF6600"/>
                </a:solidFill>
                <a:latin typeface="Times New Roman" panose="02020603050405020304" pitchFamily="18" charset="0"/>
              </a:rPr>
              <a:t>Lezioni 5-6</a:t>
            </a:r>
            <a:endParaRPr lang="en-US" altLang="it-IT" sz="3200" dirty="0">
              <a:solidFill>
                <a:srgbClr val="FF6600"/>
              </a:solidFill>
              <a:latin typeface="Times New Roman" panose="02020603050405020304" pitchFamily="18" charset="0"/>
            </a:endParaRPr>
          </a:p>
        </p:txBody>
      </p:sp>
      <p:pic>
        <p:nvPicPr>
          <p:cNvPr id="2" name="Picture 9" descr="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 y="333375"/>
            <a:ext cx="4732338"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5" presetClass="entr" presetSubtype="0" fill="hold" grpId="0" nodeType="withEffect">
                                  <p:stCondLst>
                                    <p:cond delay="1000"/>
                                  </p:stCondLst>
                                  <p:childTnLst>
                                    <p:set>
                                      <p:cBhvr>
                                        <p:cTn id="6" dur="1" fill="hold">
                                          <p:stCondLst>
                                            <p:cond delay="0"/>
                                          </p:stCondLst>
                                        </p:cTn>
                                        <p:tgtEl>
                                          <p:spTgt spid="2056"/>
                                        </p:tgtEl>
                                        <p:attrNameLst>
                                          <p:attrName>style.visibility</p:attrName>
                                        </p:attrNameLst>
                                      </p:cBhvr>
                                      <p:to>
                                        <p:strVal val="visible"/>
                                      </p:to>
                                    </p:set>
                                    <p:anim calcmode="lin" valueType="num">
                                      <p:cBhvr>
                                        <p:cTn id="7" dur="3000" fill="hold"/>
                                        <p:tgtEl>
                                          <p:spTgt spid="2056"/>
                                        </p:tgtEl>
                                        <p:attrNameLst>
                                          <p:attrName>ppt_w</p:attrName>
                                        </p:attrNameLst>
                                      </p:cBhvr>
                                      <p:tavLst>
                                        <p:tav tm="0">
                                          <p:val>
                                            <p:strVal val="#ppt_w*0.70"/>
                                          </p:val>
                                        </p:tav>
                                        <p:tav tm="100000">
                                          <p:val>
                                            <p:strVal val="#ppt_w"/>
                                          </p:val>
                                        </p:tav>
                                      </p:tavLst>
                                    </p:anim>
                                    <p:anim calcmode="lin" valueType="num">
                                      <p:cBhvr>
                                        <p:cTn id="8" dur="3000" fill="hold"/>
                                        <p:tgtEl>
                                          <p:spTgt spid="2056"/>
                                        </p:tgtEl>
                                        <p:attrNameLst>
                                          <p:attrName>ppt_h</p:attrName>
                                        </p:attrNameLst>
                                      </p:cBhvr>
                                      <p:tavLst>
                                        <p:tav tm="0">
                                          <p:val>
                                            <p:strVal val="#ppt_h"/>
                                          </p:val>
                                        </p:tav>
                                        <p:tav tm="100000">
                                          <p:val>
                                            <p:strVal val="#ppt_h"/>
                                          </p:val>
                                        </p:tav>
                                      </p:tavLst>
                                    </p:anim>
                                    <p:animEffect transition="in" filter="fade">
                                      <p:cBhvr>
                                        <p:cTn id="9" dur="3000"/>
                                        <p:tgtEl>
                                          <p:spTgt spid="2056"/>
                                        </p:tgtEl>
                                      </p:cBhvr>
                                    </p:animEffect>
                                  </p:childTnLst>
                                </p:cTn>
                              </p:par>
                              <p:par>
                                <p:cTn id="10" presetID="55" presetClass="entr" presetSubtype="0" fill="hold" grpId="0" nodeType="withEffect">
                                  <p:stCondLst>
                                    <p:cond delay="1000"/>
                                  </p:stCondLst>
                                  <p:childTnLst>
                                    <p:set>
                                      <p:cBhvr>
                                        <p:cTn id="11" dur="1" fill="hold">
                                          <p:stCondLst>
                                            <p:cond delay="0"/>
                                          </p:stCondLst>
                                        </p:cTn>
                                        <p:tgtEl>
                                          <p:spTgt spid="2054"/>
                                        </p:tgtEl>
                                        <p:attrNameLst>
                                          <p:attrName>style.visibility</p:attrName>
                                        </p:attrNameLst>
                                      </p:cBhvr>
                                      <p:to>
                                        <p:strVal val="visible"/>
                                      </p:to>
                                    </p:set>
                                    <p:anim calcmode="lin" valueType="num">
                                      <p:cBhvr>
                                        <p:cTn id="12" dur="3000" fill="hold"/>
                                        <p:tgtEl>
                                          <p:spTgt spid="2054"/>
                                        </p:tgtEl>
                                        <p:attrNameLst>
                                          <p:attrName>ppt_w</p:attrName>
                                        </p:attrNameLst>
                                      </p:cBhvr>
                                      <p:tavLst>
                                        <p:tav tm="0">
                                          <p:val>
                                            <p:strVal val="#ppt_w*0.70"/>
                                          </p:val>
                                        </p:tav>
                                        <p:tav tm="100000">
                                          <p:val>
                                            <p:strVal val="#ppt_w"/>
                                          </p:val>
                                        </p:tav>
                                      </p:tavLst>
                                    </p:anim>
                                    <p:anim calcmode="lin" valueType="num">
                                      <p:cBhvr>
                                        <p:cTn id="13" dur="3000" fill="hold"/>
                                        <p:tgtEl>
                                          <p:spTgt spid="2054"/>
                                        </p:tgtEl>
                                        <p:attrNameLst>
                                          <p:attrName>ppt_h</p:attrName>
                                        </p:attrNameLst>
                                      </p:cBhvr>
                                      <p:tavLst>
                                        <p:tav tm="0">
                                          <p:val>
                                            <p:strVal val="#ppt_h"/>
                                          </p:val>
                                        </p:tav>
                                        <p:tav tm="100000">
                                          <p:val>
                                            <p:strVal val="#ppt_h"/>
                                          </p:val>
                                        </p:tav>
                                      </p:tavLst>
                                    </p:anim>
                                    <p:animEffect transition="in" filter="fade">
                                      <p:cBhvr>
                                        <p:cTn id="14" dur="3000"/>
                                        <p:tgtEl>
                                          <p:spTgt spid="2054"/>
                                        </p:tgtEl>
                                      </p:cBhvr>
                                    </p:animEffect>
                                  </p:childTnLst>
                                </p:cTn>
                              </p:par>
                              <p:par>
                                <p:cTn id="15" presetID="55" presetClass="entr" presetSubtype="0" fill="hold" grpId="0" nodeType="withEffect">
                                  <p:stCondLst>
                                    <p:cond delay="1000"/>
                                  </p:stCondLst>
                                  <p:childTnLst>
                                    <p:set>
                                      <p:cBhvr>
                                        <p:cTn id="16" dur="1" fill="hold">
                                          <p:stCondLst>
                                            <p:cond delay="0"/>
                                          </p:stCondLst>
                                        </p:cTn>
                                        <p:tgtEl>
                                          <p:spTgt spid="2055"/>
                                        </p:tgtEl>
                                        <p:attrNameLst>
                                          <p:attrName>style.visibility</p:attrName>
                                        </p:attrNameLst>
                                      </p:cBhvr>
                                      <p:to>
                                        <p:strVal val="visible"/>
                                      </p:to>
                                    </p:set>
                                    <p:anim calcmode="lin" valueType="num">
                                      <p:cBhvr>
                                        <p:cTn id="17" dur="3000" fill="hold"/>
                                        <p:tgtEl>
                                          <p:spTgt spid="2055"/>
                                        </p:tgtEl>
                                        <p:attrNameLst>
                                          <p:attrName>ppt_w</p:attrName>
                                        </p:attrNameLst>
                                      </p:cBhvr>
                                      <p:tavLst>
                                        <p:tav tm="0">
                                          <p:val>
                                            <p:strVal val="#ppt_w*0.70"/>
                                          </p:val>
                                        </p:tav>
                                        <p:tav tm="100000">
                                          <p:val>
                                            <p:strVal val="#ppt_w"/>
                                          </p:val>
                                        </p:tav>
                                      </p:tavLst>
                                    </p:anim>
                                    <p:anim calcmode="lin" valueType="num">
                                      <p:cBhvr>
                                        <p:cTn id="18" dur="3000" fill="hold"/>
                                        <p:tgtEl>
                                          <p:spTgt spid="2055"/>
                                        </p:tgtEl>
                                        <p:attrNameLst>
                                          <p:attrName>ppt_h</p:attrName>
                                        </p:attrNameLst>
                                      </p:cBhvr>
                                      <p:tavLst>
                                        <p:tav tm="0">
                                          <p:val>
                                            <p:strVal val="#ppt_h"/>
                                          </p:val>
                                        </p:tav>
                                        <p:tav tm="100000">
                                          <p:val>
                                            <p:strVal val="#ppt_h"/>
                                          </p:val>
                                        </p:tav>
                                      </p:tavLst>
                                    </p:anim>
                                    <p:animEffect transition="in" filter="fade">
                                      <p:cBhvr>
                                        <p:cTn id="19" dur="3000"/>
                                        <p:tgtEl>
                                          <p:spTgt spid="2055"/>
                                        </p:tgtEl>
                                      </p:cBhvr>
                                    </p:animEffect>
                                  </p:childTnLst>
                                </p:cTn>
                              </p:par>
                            </p:childTnLst>
                          </p:cTn>
                        </p:par>
                        <p:par>
                          <p:cTn id="20" fill="hold" nodeType="afterGroup">
                            <p:stCondLst>
                              <p:cond delay="4000"/>
                            </p:stCondLst>
                            <p:childTnLst>
                              <p:par>
                                <p:cTn id="21" presetID="1" presetClass="entr" presetSubtype="0" fill="hold" grpId="0" nodeType="afterEffect">
                                  <p:stCondLst>
                                    <p:cond delay="1000"/>
                                  </p:stCondLst>
                                  <p:childTnLst>
                                    <p:set>
                                      <p:cBhvr>
                                        <p:cTn id="22" dur="1" fill="hold">
                                          <p:stCondLst>
                                            <p:cond delay="0"/>
                                          </p:stCondLst>
                                        </p:cTn>
                                        <p:tgtEl>
                                          <p:spTgt spid="205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build="p"/>
      <p:bldP spid="2054" grpId="0"/>
      <p:bldP spid="2055" grpId="0"/>
      <p:bldP spid="2056"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1">
            <a:lumMod val="25000"/>
          </a:schemeClr>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defRPr/>
            </a:pPr>
            <a:r>
              <a:rPr lang="it-IT" sz="3200" u="sng" dirty="0" smtClean="0">
                <a:solidFill>
                  <a:srgbClr val="66FF66"/>
                </a:solidFill>
              </a:rPr>
              <a:t>Gv 15: Gesù - la “vera vite”</a:t>
            </a:r>
            <a:r>
              <a:rPr lang="it-IT" sz="3200" dirty="0" smtClean="0">
                <a:solidFill>
                  <a:srgbClr val="66FF66"/>
                </a:solidFill>
              </a:rPr>
              <a:t> </a:t>
            </a:r>
            <a:br>
              <a:rPr lang="it-IT" sz="3200" dirty="0" smtClean="0">
                <a:solidFill>
                  <a:srgbClr val="66FF66"/>
                </a:solidFill>
              </a:rPr>
            </a:br>
            <a:r>
              <a:rPr lang="it-IT" sz="3200" dirty="0" smtClean="0">
                <a:solidFill>
                  <a:schemeClr val="bg1">
                    <a:lumMod val="95000"/>
                  </a:schemeClr>
                </a:solidFill>
              </a:rPr>
              <a:t>Un’“azione fondativa”</a:t>
            </a:r>
          </a:p>
        </p:txBody>
      </p:sp>
      <p:sp>
        <p:nvSpPr>
          <p:cNvPr id="19459" name="Rectangle 3"/>
          <p:cNvSpPr>
            <a:spLocks noGrp="1" noChangeArrowheads="1"/>
          </p:cNvSpPr>
          <p:nvPr>
            <p:ph type="body" idx="1"/>
          </p:nvPr>
        </p:nvSpPr>
        <p:spPr>
          <a:xfrm>
            <a:off x="457200" y="1600200"/>
            <a:ext cx="8435975" cy="4924425"/>
          </a:xfrm>
        </p:spPr>
        <p:txBody>
          <a:bodyPr/>
          <a:lstStyle/>
          <a:p>
            <a:pPr>
              <a:defRPr/>
            </a:pPr>
            <a:r>
              <a:rPr lang="it-IT" sz="2400" b="1" dirty="0" smtClean="0">
                <a:solidFill>
                  <a:srgbClr val="FFFF00"/>
                </a:solidFill>
              </a:rPr>
              <a:t>1. Carattere “iniziatico” di Gv 15–17</a:t>
            </a:r>
          </a:p>
          <a:p>
            <a:pPr algn="just">
              <a:buFontTx/>
              <a:buNone/>
              <a:defRPr/>
            </a:pPr>
            <a:r>
              <a:rPr lang="it-IT" sz="2000" dirty="0" smtClean="0"/>
              <a:t>	</a:t>
            </a:r>
            <a:r>
              <a:rPr lang="it-IT" sz="2000" dirty="0" smtClean="0">
                <a:solidFill>
                  <a:schemeClr val="bg1"/>
                </a:solidFill>
              </a:rPr>
              <a:t>I capitoli 15–16 di Giovanni non contengono semplicemente dei «discorsi» (come spesso si dice nei vari commentari). </a:t>
            </a:r>
          </a:p>
          <a:p>
            <a:pPr algn="just">
              <a:buFontTx/>
              <a:buNone/>
              <a:defRPr/>
            </a:pPr>
            <a:r>
              <a:rPr lang="it-IT" sz="2000" dirty="0" smtClean="0">
                <a:solidFill>
                  <a:schemeClr val="bg1"/>
                </a:solidFill>
              </a:rPr>
              <a:t>	Gesù parlando compie </a:t>
            </a:r>
            <a:r>
              <a:rPr lang="it-IT" sz="2000" dirty="0" smtClean="0">
                <a:solidFill>
                  <a:srgbClr val="FFFF00"/>
                </a:solidFill>
              </a:rPr>
              <a:t>un’azione fondativa</a:t>
            </a:r>
            <a:r>
              <a:rPr lang="it-IT" sz="2000" dirty="0" smtClean="0">
                <a:solidFill>
                  <a:schemeClr val="bg1"/>
                </a:solidFill>
              </a:rPr>
              <a:t>. Egli compie degli </a:t>
            </a:r>
            <a:r>
              <a:rPr lang="it-IT" sz="2000" i="1" dirty="0" smtClean="0">
                <a:solidFill>
                  <a:schemeClr val="bg1"/>
                </a:solidFill>
              </a:rPr>
              <a:t>atti </a:t>
            </a:r>
            <a:r>
              <a:rPr lang="it-IT" sz="2000" dirty="0" smtClean="0">
                <a:solidFill>
                  <a:schemeClr val="bg1"/>
                </a:solidFill>
              </a:rPr>
              <a:t>che trasformano lo </a:t>
            </a:r>
            <a:r>
              <a:rPr lang="it-IT" sz="2000" i="1" dirty="0" smtClean="0">
                <a:solidFill>
                  <a:schemeClr val="bg1"/>
                </a:solidFill>
              </a:rPr>
              <a:t>status </a:t>
            </a:r>
            <a:r>
              <a:rPr lang="it-IT" sz="2000" dirty="0" smtClean="0">
                <a:solidFill>
                  <a:schemeClr val="bg1"/>
                </a:solidFill>
              </a:rPr>
              <a:t>dei suoi discepoli. </a:t>
            </a:r>
          </a:p>
          <a:p>
            <a:pPr algn="just">
              <a:buFontTx/>
              <a:buNone/>
              <a:defRPr/>
            </a:pPr>
            <a:r>
              <a:rPr lang="it-IT" sz="2000" dirty="0" smtClean="0">
                <a:solidFill>
                  <a:schemeClr val="bg1"/>
                </a:solidFill>
              </a:rPr>
              <a:t>	</a:t>
            </a:r>
            <a:r>
              <a:rPr lang="it-IT" sz="2000" u="sng" dirty="0" smtClean="0">
                <a:solidFill>
                  <a:schemeClr val="bg1"/>
                </a:solidFill>
              </a:rPr>
              <a:t>I due atti principali di trasformazione</a:t>
            </a:r>
            <a:r>
              <a:rPr lang="it-IT" sz="2000" dirty="0" smtClean="0">
                <a:solidFill>
                  <a:schemeClr val="bg1"/>
                </a:solidFill>
              </a:rPr>
              <a:t> consistono nel:</a:t>
            </a:r>
          </a:p>
          <a:p>
            <a:pPr>
              <a:buFontTx/>
              <a:buNone/>
              <a:defRPr/>
            </a:pPr>
            <a:endParaRPr lang="it-IT" sz="2000" dirty="0" smtClean="0"/>
          </a:p>
          <a:p>
            <a:pPr lvl="1">
              <a:defRPr/>
            </a:pPr>
            <a:r>
              <a:rPr lang="it-IT" sz="1800" dirty="0" smtClean="0">
                <a:solidFill>
                  <a:srgbClr val="FFFF00"/>
                </a:solidFill>
                <a:ea typeface="+mn-ea"/>
                <a:cs typeface="+mn-cs"/>
              </a:rPr>
              <a:t>«comandare» (</a:t>
            </a:r>
            <a:r>
              <a:rPr lang="it-IT" sz="1800" i="1" dirty="0" smtClean="0">
                <a:solidFill>
                  <a:srgbClr val="66FFFF"/>
                </a:solidFill>
                <a:ea typeface="+mn-ea"/>
                <a:cs typeface="+mn-cs"/>
              </a:rPr>
              <a:t>entéllomai</a:t>
            </a:r>
            <a:r>
              <a:rPr lang="it-IT" sz="1800" dirty="0" smtClean="0">
                <a:solidFill>
                  <a:srgbClr val="66FFFF"/>
                </a:solidFill>
                <a:ea typeface="+mn-ea"/>
                <a:cs typeface="+mn-cs"/>
              </a:rPr>
              <a:t> </a:t>
            </a:r>
            <a:r>
              <a:rPr lang="it-IT" sz="1800" dirty="0" smtClean="0">
                <a:solidFill>
                  <a:srgbClr val="FFFF00"/>
                </a:solidFill>
                <a:ea typeface="+mn-ea"/>
                <a:cs typeface="+mn-cs"/>
              </a:rPr>
              <a:t>- 15,14) un precetto nuovo</a:t>
            </a:r>
          </a:p>
          <a:p>
            <a:pPr lvl="1">
              <a:defRPr/>
            </a:pPr>
            <a:r>
              <a:rPr lang="it-IT" sz="1800" dirty="0" smtClean="0">
                <a:solidFill>
                  <a:srgbClr val="FFFF00"/>
                </a:solidFill>
                <a:ea typeface="+mn-ea"/>
                <a:cs typeface="+mn-cs"/>
              </a:rPr>
              <a:t>e nel «far conoscere» (</a:t>
            </a:r>
            <a:r>
              <a:rPr lang="it-IT" sz="1800" i="1" dirty="0" smtClean="0">
                <a:solidFill>
                  <a:srgbClr val="66FFFF"/>
                </a:solidFill>
                <a:ea typeface="+mn-ea"/>
                <a:cs typeface="+mn-cs"/>
              </a:rPr>
              <a:t>gnorízein</a:t>
            </a:r>
            <a:r>
              <a:rPr lang="it-IT" sz="1800" i="1" dirty="0" smtClean="0">
                <a:solidFill>
                  <a:srgbClr val="FFFF00"/>
                </a:solidFill>
                <a:ea typeface="+mn-ea"/>
                <a:cs typeface="+mn-cs"/>
              </a:rPr>
              <a:t> – </a:t>
            </a:r>
            <a:r>
              <a:rPr lang="it-IT" sz="1800" dirty="0" smtClean="0">
                <a:solidFill>
                  <a:srgbClr val="FFFF00"/>
                </a:solidFill>
                <a:ea typeface="+mn-ea"/>
                <a:cs typeface="+mn-cs"/>
              </a:rPr>
              <a:t>15,15)</a:t>
            </a:r>
            <a:r>
              <a:rPr lang="it-IT" sz="1800" i="1" dirty="0" smtClean="0">
                <a:solidFill>
                  <a:srgbClr val="FFFF00"/>
                </a:solidFill>
                <a:ea typeface="+mn-ea"/>
                <a:cs typeface="+mn-cs"/>
              </a:rPr>
              <a:t> </a:t>
            </a:r>
            <a:r>
              <a:rPr lang="it-IT" sz="1800" dirty="0" smtClean="0">
                <a:solidFill>
                  <a:srgbClr val="FFFF00"/>
                </a:solidFill>
                <a:ea typeface="+mn-ea"/>
                <a:cs typeface="+mn-cs"/>
              </a:rPr>
              <a:t>«ciò che ha udito dal Padre»</a:t>
            </a:r>
          </a:p>
          <a:p>
            <a:pPr lvl="1">
              <a:defRPr/>
            </a:pPr>
            <a:endParaRPr lang="it-IT" sz="1800" dirty="0" smtClean="0">
              <a:solidFill>
                <a:srgbClr val="FFFF00"/>
              </a:solidFill>
              <a:ea typeface="+mn-ea"/>
              <a:cs typeface="+mn-cs"/>
            </a:endParaRPr>
          </a:p>
          <a:p>
            <a:pPr lvl="1" algn="just">
              <a:buFontTx/>
              <a:buNone/>
              <a:defRPr/>
            </a:pPr>
            <a:r>
              <a:rPr lang="it-IT" sz="1800" dirty="0" smtClean="0">
                <a:solidFill>
                  <a:schemeClr val="bg1"/>
                </a:solidFill>
              </a:rPr>
              <a:t>Questa comunicazione del </a:t>
            </a:r>
            <a:r>
              <a:rPr lang="it-IT" sz="1800" i="1" dirty="0" smtClean="0">
                <a:solidFill>
                  <a:schemeClr val="bg1"/>
                </a:solidFill>
              </a:rPr>
              <a:t>mistero principale </a:t>
            </a:r>
            <a:r>
              <a:rPr lang="it-IT" sz="1800" dirty="0" smtClean="0">
                <a:solidFill>
                  <a:schemeClr val="bg1"/>
                </a:solidFill>
              </a:rPr>
              <a:t>trasforma i discepoli da «schiavi», cioè da soggetti di grado inferiore, in amici. Ora i discepoli sanno «che cosa fa» Gesù. Gesù ha loro comunicato il suo maggiore segreto, quello che egli sta per compiere, la sua azione decisiva.</a:t>
            </a:r>
            <a:endParaRPr lang="it-IT" sz="1800" dirty="0">
              <a:solidFill>
                <a:schemeClr val="bg1"/>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1">
            <a:lumMod val="25000"/>
          </a:schemeClr>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defRPr/>
            </a:pPr>
            <a:r>
              <a:rPr lang="it-IT" sz="3200" u="sng" dirty="0" smtClean="0">
                <a:solidFill>
                  <a:srgbClr val="66FF66"/>
                </a:solidFill>
              </a:rPr>
              <a:t>Gv 15: Gesù - la “vera vite”</a:t>
            </a:r>
            <a:r>
              <a:rPr lang="it-IT" sz="3200" dirty="0" smtClean="0">
                <a:solidFill>
                  <a:srgbClr val="66FF66"/>
                </a:solidFill>
              </a:rPr>
              <a:t> </a:t>
            </a:r>
            <a:br>
              <a:rPr lang="it-IT" sz="3200" dirty="0" smtClean="0">
                <a:solidFill>
                  <a:srgbClr val="66FF66"/>
                </a:solidFill>
              </a:rPr>
            </a:br>
            <a:r>
              <a:rPr lang="it-IT" sz="3200" dirty="0" smtClean="0">
                <a:solidFill>
                  <a:schemeClr val="bg1">
                    <a:lumMod val="95000"/>
                  </a:schemeClr>
                </a:solidFill>
              </a:rPr>
              <a:t>La parabola</a:t>
            </a:r>
          </a:p>
        </p:txBody>
      </p:sp>
      <p:sp>
        <p:nvSpPr>
          <p:cNvPr id="19459" name="Rectangle 3"/>
          <p:cNvSpPr>
            <a:spLocks noGrp="1" noChangeArrowheads="1"/>
          </p:cNvSpPr>
          <p:nvPr>
            <p:ph type="body" idx="1"/>
          </p:nvPr>
        </p:nvSpPr>
        <p:spPr>
          <a:xfrm>
            <a:off x="457200" y="1600200"/>
            <a:ext cx="8435975" cy="4924425"/>
          </a:xfrm>
        </p:spPr>
        <p:txBody>
          <a:bodyPr/>
          <a:lstStyle/>
          <a:p>
            <a:pPr>
              <a:defRPr/>
            </a:pPr>
            <a:r>
              <a:rPr lang="it-IT" sz="2400" b="1" dirty="0" smtClean="0">
                <a:solidFill>
                  <a:srgbClr val="FFFF00"/>
                </a:solidFill>
              </a:rPr>
              <a:t>2. La vita in Gesù: portare frutti (</a:t>
            </a:r>
            <a:r>
              <a:rPr lang="it-IT" sz="2400" b="1" i="1" dirty="0" smtClean="0">
                <a:solidFill>
                  <a:srgbClr val="FFFF00"/>
                </a:solidFill>
              </a:rPr>
              <a:t>Gv</a:t>
            </a:r>
            <a:r>
              <a:rPr lang="it-IT" sz="2400" b="1" dirty="0" smtClean="0">
                <a:solidFill>
                  <a:srgbClr val="FFFF00"/>
                </a:solidFill>
              </a:rPr>
              <a:t> 15,1-8)</a:t>
            </a:r>
          </a:p>
          <a:p>
            <a:pPr lvl="1">
              <a:buFontTx/>
              <a:buNone/>
              <a:defRPr/>
            </a:pPr>
            <a:r>
              <a:rPr lang="it-IT" sz="2000" b="1" dirty="0" smtClean="0">
                <a:solidFill>
                  <a:srgbClr val="66FFFF"/>
                </a:solidFill>
                <a:ea typeface="+mn-ea"/>
                <a:cs typeface="+mn-cs"/>
              </a:rPr>
              <a:t>La vite, il vignaiolo e i tralci</a:t>
            </a:r>
          </a:p>
          <a:p>
            <a:pPr lvl="1">
              <a:defRPr/>
            </a:pPr>
            <a:r>
              <a:rPr lang="it-IT" sz="2000" b="1" dirty="0" smtClean="0">
                <a:solidFill>
                  <a:srgbClr val="66FFFF"/>
                </a:solidFill>
              </a:rPr>
              <a:t>2.1. La vite</a:t>
            </a:r>
            <a:endParaRPr lang="it-IT" sz="2000" dirty="0" smtClean="0">
              <a:solidFill>
                <a:srgbClr val="66FFFF"/>
              </a:solidFill>
            </a:endParaRPr>
          </a:p>
          <a:p>
            <a:pPr lvl="1">
              <a:defRPr/>
            </a:pPr>
            <a:r>
              <a:rPr lang="it-IT" sz="2000" b="1" dirty="0" smtClean="0">
                <a:solidFill>
                  <a:srgbClr val="66FFFF"/>
                </a:solidFill>
              </a:rPr>
              <a:t>2.2. Il vignaiolo e i tralci</a:t>
            </a:r>
            <a:endParaRPr lang="it-IT" sz="2000" dirty="0" smtClean="0">
              <a:ea typeface="+mn-ea"/>
              <a:cs typeface="+mn-cs"/>
            </a:endParaRPr>
          </a:p>
          <a:p>
            <a:pPr algn="just">
              <a:buFontTx/>
              <a:buNone/>
              <a:defRPr/>
            </a:pPr>
            <a:endParaRPr lang="it-IT" sz="2400" dirty="0" smtClean="0">
              <a:solidFill>
                <a:schemeClr val="bg1"/>
              </a:solidFill>
            </a:endParaRPr>
          </a:p>
          <a:p>
            <a:pPr algn="just">
              <a:buFontTx/>
              <a:buNone/>
              <a:defRPr/>
            </a:pPr>
            <a:r>
              <a:rPr lang="it-IT" sz="2000" dirty="0" smtClean="0">
                <a:solidFill>
                  <a:schemeClr val="bg1"/>
                </a:solidFill>
              </a:rPr>
              <a:t>La visione unitaria del testo mostra la presenza di </a:t>
            </a:r>
            <a:r>
              <a:rPr lang="it-IT" sz="2000" dirty="0" smtClean="0">
                <a:solidFill>
                  <a:srgbClr val="FFFF00"/>
                </a:solidFill>
              </a:rPr>
              <a:t>tre soggetti – la vite, il vignaiolo e i tralci o, fuori metafora, Cristo, il Padre e i discepoli – e la loro interazione</a:t>
            </a:r>
            <a:r>
              <a:rPr lang="it-IT" sz="2000" dirty="0" smtClean="0">
                <a:solidFill>
                  <a:schemeClr val="bg1"/>
                </a:solidFill>
              </a:rPr>
              <a:t>. Viene sviluppato il rapporto tra il Padre e i discepoli, e quello tra Cristo e i discepoli. Il rapporto tra Cristo e il Padre invece resta nello sfondo e compare solo in due affermazioni: nella prima il Padre è il soggetto sottinteso che rende «puri» i discepoli «mediante la parola» di Gesù (v. 3); nella seconda il Padre è indicato esplicitamente come il termine ultimo che “viene glorificato” da quanti decidono di «diventare discepoli» di Gesù (v. 8).</a:t>
            </a:r>
          </a:p>
          <a:p>
            <a:pPr lvl="1">
              <a:buFontTx/>
              <a:buNone/>
              <a:defRPr/>
            </a:pPr>
            <a:endParaRPr lang="it-IT" sz="2000" dirty="0" smtClean="0">
              <a:ea typeface="+mn-ea"/>
              <a:cs typeface="+mn-cs"/>
            </a:endParaRPr>
          </a:p>
          <a:p>
            <a:pPr>
              <a:defRPr/>
            </a:pPr>
            <a:endParaRPr lang="it-IT" sz="24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1">
            <a:lumMod val="25000"/>
          </a:schemeClr>
        </a:solidFill>
        <a:effectLst/>
      </p:bgPr>
    </p:bg>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it-IT" altLang="it-IT" sz="3200" u="sng" smtClean="0">
                <a:solidFill>
                  <a:srgbClr val="66FF66"/>
                </a:solidFill>
              </a:rPr>
              <a:t>Gv 15: Gesù - la “vera vite”</a:t>
            </a:r>
            <a:r>
              <a:rPr lang="it-IT" altLang="it-IT" sz="3200" smtClean="0">
                <a:solidFill>
                  <a:srgbClr val="66FF66"/>
                </a:solidFill>
              </a:rPr>
              <a:t> </a:t>
            </a:r>
            <a:br>
              <a:rPr lang="it-IT" altLang="it-IT" sz="3200" smtClean="0">
                <a:solidFill>
                  <a:srgbClr val="66FF66"/>
                </a:solidFill>
              </a:rPr>
            </a:br>
            <a:r>
              <a:rPr lang="it-IT" altLang="it-IT" sz="3200" smtClean="0">
                <a:solidFill>
                  <a:srgbClr val="66FF66"/>
                </a:solidFill>
              </a:rPr>
              <a:t>La parabola</a:t>
            </a:r>
          </a:p>
        </p:txBody>
      </p:sp>
      <p:sp>
        <p:nvSpPr>
          <p:cNvPr id="19459" name="Rectangle 3"/>
          <p:cNvSpPr>
            <a:spLocks noGrp="1" noChangeArrowheads="1"/>
          </p:cNvSpPr>
          <p:nvPr>
            <p:ph type="body" idx="1"/>
          </p:nvPr>
        </p:nvSpPr>
        <p:spPr>
          <a:xfrm>
            <a:off x="457200" y="1600200"/>
            <a:ext cx="8435975" cy="4924425"/>
          </a:xfrm>
        </p:spPr>
        <p:txBody>
          <a:bodyPr/>
          <a:lstStyle/>
          <a:p>
            <a:pPr>
              <a:defRPr/>
            </a:pPr>
            <a:r>
              <a:rPr lang="it-IT" sz="2400" b="1" dirty="0" smtClean="0">
                <a:solidFill>
                  <a:srgbClr val="FFFF00"/>
                </a:solidFill>
              </a:rPr>
              <a:t>2. La vita in Gesù: portare frutti (</a:t>
            </a:r>
            <a:r>
              <a:rPr lang="it-IT" sz="2400" b="1" i="1" dirty="0" smtClean="0">
                <a:solidFill>
                  <a:srgbClr val="FFFF00"/>
                </a:solidFill>
              </a:rPr>
              <a:t>Gv</a:t>
            </a:r>
            <a:r>
              <a:rPr lang="it-IT" sz="2400" b="1" dirty="0" smtClean="0">
                <a:solidFill>
                  <a:srgbClr val="FFFF00"/>
                </a:solidFill>
              </a:rPr>
              <a:t> 15,1-8)</a:t>
            </a:r>
          </a:p>
          <a:p>
            <a:pPr>
              <a:buFontTx/>
              <a:buNone/>
              <a:defRPr/>
            </a:pPr>
            <a:r>
              <a:rPr lang="it-IT" sz="2400" b="1" dirty="0" smtClean="0">
                <a:solidFill>
                  <a:srgbClr val="FFFF00"/>
                </a:solidFill>
              </a:rPr>
              <a:t>	</a:t>
            </a:r>
            <a:r>
              <a:rPr lang="it-IT" sz="2000" b="1" dirty="0" smtClean="0">
                <a:solidFill>
                  <a:srgbClr val="66FFFF"/>
                </a:solidFill>
              </a:rPr>
              <a:t>La vite, il vignaiolo e i tralci</a:t>
            </a:r>
          </a:p>
          <a:p>
            <a:pPr lvl="1">
              <a:defRPr/>
            </a:pPr>
            <a:r>
              <a:rPr lang="it-IT" sz="2000" b="1" dirty="0" smtClean="0">
                <a:solidFill>
                  <a:srgbClr val="66FFFF"/>
                </a:solidFill>
              </a:rPr>
              <a:t>2.1. La vite</a:t>
            </a:r>
            <a:endParaRPr lang="it-IT" sz="2000" dirty="0" smtClean="0">
              <a:solidFill>
                <a:srgbClr val="66FFFF"/>
              </a:solidFill>
            </a:endParaRPr>
          </a:p>
          <a:p>
            <a:pPr algn="just">
              <a:buFontTx/>
              <a:buNone/>
              <a:defRPr/>
            </a:pPr>
            <a:endParaRPr lang="it-IT" sz="2400" dirty="0" smtClean="0">
              <a:solidFill>
                <a:schemeClr val="bg1"/>
              </a:solidFill>
            </a:endParaRPr>
          </a:p>
          <a:p>
            <a:pPr algn="just">
              <a:buFontTx/>
              <a:buNone/>
              <a:defRPr/>
            </a:pPr>
            <a:r>
              <a:rPr lang="it-IT" sz="2000" dirty="0" smtClean="0">
                <a:solidFill>
                  <a:schemeClr val="bg1"/>
                </a:solidFill>
              </a:rPr>
              <a:t>Nell’AT l’immagine della vite è riferita a Israele, che si è dimostrato una vite infruttuosa (cf. </a:t>
            </a:r>
            <a:r>
              <a:rPr lang="it-IT" sz="2000" dirty="0" err="1" smtClean="0">
                <a:solidFill>
                  <a:schemeClr val="bg1"/>
                </a:solidFill>
              </a:rPr>
              <a:t>Is</a:t>
            </a:r>
            <a:r>
              <a:rPr lang="it-IT" sz="2000" dirty="0" smtClean="0">
                <a:solidFill>
                  <a:schemeClr val="bg1"/>
                </a:solidFill>
              </a:rPr>
              <a:t> 5;</a:t>
            </a:r>
            <a:r>
              <a:rPr lang="it-IT" sz="2000" i="1" dirty="0" smtClean="0">
                <a:solidFill>
                  <a:schemeClr val="bg1"/>
                </a:solidFill>
              </a:rPr>
              <a:t> </a:t>
            </a:r>
            <a:r>
              <a:rPr lang="it-IT" sz="2000" dirty="0" smtClean="0">
                <a:solidFill>
                  <a:schemeClr val="bg1"/>
                </a:solidFill>
              </a:rPr>
              <a:t>Ger 2,21; </a:t>
            </a:r>
            <a:r>
              <a:rPr lang="it-IT" sz="2000" dirty="0" err="1" smtClean="0">
                <a:solidFill>
                  <a:schemeClr val="bg1"/>
                </a:solidFill>
              </a:rPr>
              <a:t>Ez</a:t>
            </a:r>
            <a:r>
              <a:rPr lang="it-IT" sz="2000" dirty="0" smtClean="0">
                <a:solidFill>
                  <a:schemeClr val="bg1"/>
                </a:solidFill>
              </a:rPr>
              <a:t> 17,6s; 19,10-14; Sal 80,9-17); attribuendola a se stesso, Gesù si rivela come colui nel quale si realizza appieno il disegno del Padre. In contrapposizione con la vigna - Israele, Gesù è la vite che non viene mai meno alle attese del vignaiolo; solo i tralci possono essere infruttuosi (vv. 2.6), non la vite; d’altra parte la «vite vera», integra e completa, non è mai senza </a:t>
            </a:r>
            <a:r>
              <a:rPr lang="it-IT" sz="2000" i="1" dirty="0" smtClean="0">
                <a:solidFill>
                  <a:schemeClr val="bg1"/>
                </a:solidFill>
              </a:rPr>
              <a:t>il vignaiolo</a:t>
            </a:r>
            <a:r>
              <a:rPr lang="it-IT" sz="2000" dirty="0" smtClean="0">
                <a:solidFill>
                  <a:schemeClr val="bg1"/>
                </a:solidFill>
              </a:rPr>
              <a:t> e non è mai senza </a:t>
            </a:r>
            <a:r>
              <a:rPr lang="it-IT" sz="2000" i="1" dirty="0" smtClean="0">
                <a:solidFill>
                  <a:schemeClr val="bg1"/>
                </a:solidFill>
              </a:rPr>
              <a:t>i tralci</a:t>
            </a:r>
            <a:r>
              <a:rPr lang="it-IT" sz="2000" dirty="0" smtClean="0">
                <a:solidFill>
                  <a:schemeClr val="bg1"/>
                </a:solidFill>
              </a:rPr>
              <a:t> (vv. 1.5a).</a:t>
            </a:r>
          </a:p>
          <a:p>
            <a:pPr lvl="1">
              <a:buFontTx/>
              <a:buNone/>
              <a:defRPr/>
            </a:pPr>
            <a:endParaRPr lang="it-IT" sz="2000" dirty="0" smtClean="0">
              <a:ea typeface="+mn-ea"/>
              <a:cs typeface="+mn-cs"/>
            </a:endParaRPr>
          </a:p>
          <a:p>
            <a:pPr>
              <a:defRPr/>
            </a:pPr>
            <a:endParaRPr lang="it-IT" sz="24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1">
            <a:lumMod val="25000"/>
          </a:schemeClr>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defRPr/>
            </a:pPr>
            <a:r>
              <a:rPr lang="it-IT" sz="3200" u="sng" dirty="0" smtClean="0">
                <a:solidFill>
                  <a:srgbClr val="66FF66"/>
                </a:solidFill>
              </a:rPr>
              <a:t>Gv 15: Gesù - la “vera vite”</a:t>
            </a:r>
            <a:r>
              <a:rPr lang="it-IT" sz="3200" dirty="0" smtClean="0">
                <a:solidFill>
                  <a:srgbClr val="66FF66"/>
                </a:solidFill>
              </a:rPr>
              <a:t> </a:t>
            </a:r>
            <a:br>
              <a:rPr lang="it-IT" sz="3200" dirty="0" smtClean="0">
                <a:solidFill>
                  <a:srgbClr val="66FF66"/>
                </a:solidFill>
              </a:rPr>
            </a:br>
            <a:r>
              <a:rPr lang="it-IT" sz="3200" dirty="0" smtClean="0">
                <a:solidFill>
                  <a:schemeClr val="bg1">
                    <a:lumMod val="95000"/>
                  </a:schemeClr>
                </a:solidFill>
              </a:rPr>
              <a:t>La parabola</a:t>
            </a:r>
          </a:p>
        </p:txBody>
      </p:sp>
      <p:sp>
        <p:nvSpPr>
          <p:cNvPr id="19459" name="Rectangle 3"/>
          <p:cNvSpPr>
            <a:spLocks noGrp="1" noChangeArrowheads="1"/>
          </p:cNvSpPr>
          <p:nvPr>
            <p:ph type="body" idx="1"/>
          </p:nvPr>
        </p:nvSpPr>
        <p:spPr>
          <a:xfrm>
            <a:off x="457200" y="1600200"/>
            <a:ext cx="8435975" cy="4924425"/>
          </a:xfrm>
        </p:spPr>
        <p:txBody>
          <a:bodyPr/>
          <a:lstStyle/>
          <a:p>
            <a:pPr>
              <a:defRPr/>
            </a:pPr>
            <a:r>
              <a:rPr lang="it-IT" sz="2400" b="1" dirty="0" smtClean="0">
                <a:solidFill>
                  <a:srgbClr val="FFFF00"/>
                </a:solidFill>
              </a:rPr>
              <a:t>2. La vita in Gesù: portare frutti (</a:t>
            </a:r>
            <a:r>
              <a:rPr lang="it-IT" sz="2400" b="1" i="1" dirty="0" smtClean="0">
                <a:solidFill>
                  <a:srgbClr val="FFFF00"/>
                </a:solidFill>
              </a:rPr>
              <a:t>Gv</a:t>
            </a:r>
            <a:r>
              <a:rPr lang="it-IT" sz="2400" b="1" dirty="0" smtClean="0">
                <a:solidFill>
                  <a:srgbClr val="FFFF00"/>
                </a:solidFill>
              </a:rPr>
              <a:t> 15,1-8)</a:t>
            </a:r>
          </a:p>
          <a:p>
            <a:pPr>
              <a:buFontTx/>
              <a:buNone/>
              <a:defRPr/>
            </a:pPr>
            <a:r>
              <a:rPr lang="it-IT" sz="2400" b="1" dirty="0" smtClean="0">
                <a:solidFill>
                  <a:srgbClr val="FFFF00"/>
                </a:solidFill>
              </a:rPr>
              <a:t>	</a:t>
            </a:r>
            <a:r>
              <a:rPr lang="it-IT" sz="2000" b="1" dirty="0" smtClean="0">
                <a:solidFill>
                  <a:srgbClr val="66FFFF"/>
                </a:solidFill>
              </a:rPr>
              <a:t>La vite, il vignaiolo e i tralci</a:t>
            </a:r>
          </a:p>
          <a:p>
            <a:pPr lvl="1">
              <a:defRPr/>
            </a:pPr>
            <a:r>
              <a:rPr lang="it-IT" sz="2000" b="1" dirty="0" smtClean="0">
                <a:solidFill>
                  <a:srgbClr val="66FFFF"/>
                </a:solidFill>
              </a:rPr>
              <a:t>2.2. Il vignaiolo e i tralci</a:t>
            </a:r>
            <a:endParaRPr lang="it-IT" sz="2000" dirty="0" smtClean="0">
              <a:ea typeface="+mn-ea"/>
              <a:cs typeface="+mn-cs"/>
            </a:endParaRPr>
          </a:p>
          <a:p>
            <a:pPr algn="just">
              <a:buFontTx/>
              <a:buNone/>
              <a:defRPr/>
            </a:pPr>
            <a:endParaRPr lang="it-IT" sz="2400" dirty="0" smtClean="0">
              <a:solidFill>
                <a:schemeClr val="bg1"/>
              </a:solidFill>
            </a:endParaRPr>
          </a:p>
          <a:p>
            <a:pPr algn="just">
              <a:buFontTx/>
              <a:buNone/>
              <a:defRPr/>
            </a:pPr>
            <a:r>
              <a:rPr lang="it-IT" sz="2400" dirty="0" smtClean="0">
                <a:solidFill>
                  <a:schemeClr val="bg1"/>
                </a:solidFill>
                <a:latin typeface="Times New Roman" pitchFamily="18" charset="0"/>
                <a:cs typeface="Times New Roman" pitchFamily="18" charset="0"/>
              </a:rPr>
              <a:t>Il Vignaiolo, </a:t>
            </a:r>
            <a:r>
              <a:rPr lang="it-IT" sz="2400" dirty="0" smtClean="0">
                <a:solidFill>
                  <a:srgbClr val="FFFF00"/>
                </a:solidFill>
                <a:latin typeface="Times New Roman" pitchFamily="18" charset="0"/>
                <a:cs typeface="Times New Roman" pitchFamily="18" charset="0"/>
              </a:rPr>
              <a:t>il Padre, è </a:t>
            </a:r>
            <a:r>
              <a:rPr lang="it-IT" sz="2400" i="1" dirty="0" smtClean="0">
                <a:solidFill>
                  <a:srgbClr val="FFFF00"/>
                </a:solidFill>
                <a:latin typeface="Times New Roman" pitchFamily="18" charset="0"/>
                <a:cs typeface="Times New Roman" pitchFamily="18" charset="0"/>
              </a:rPr>
              <a:t>il</a:t>
            </a:r>
            <a:r>
              <a:rPr lang="it-IT" sz="2400" dirty="0" smtClean="0">
                <a:solidFill>
                  <a:srgbClr val="FFFF00"/>
                </a:solidFill>
                <a:latin typeface="Times New Roman" pitchFamily="18" charset="0"/>
                <a:cs typeface="Times New Roman" pitchFamily="18" charset="0"/>
              </a:rPr>
              <a:t> </a:t>
            </a:r>
            <a:r>
              <a:rPr lang="it-IT" sz="2400" i="1" dirty="0" smtClean="0">
                <a:solidFill>
                  <a:srgbClr val="FFFF00"/>
                </a:solidFill>
                <a:latin typeface="Times New Roman" pitchFamily="18" charset="0"/>
                <a:cs typeface="Times New Roman" pitchFamily="18" charset="0"/>
              </a:rPr>
              <a:t>punto di partenza</a:t>
            </a:r>
            <a:r>
              <a:rPr lang="it-IT" sz="2400" i="1" dirty="0" smtClean="0">
                <a:solidFill>
                  <a:schemeClr val="bg1"/>
                </a:solidFill>
                <a:latin typeface="Times New Roman" pitchFamily="18" charset="0"/>
                <a:cs typeface="Times New Roman" pitchFamily="18" charset="0"/>
              </a:rPr>
              <a:t>. </a:t>
            </a:r>
            <a:r>
              <a:rPr lang="it-IT" sz="2400" dirty="0" smtClean="0">
                <a:solidFill>
                  <a:schemeClr val="bg1"/>
                </a:solidFill>
                <a:latin typeface="Times New Roman" pitchFamily="18" charset="0"/>
                <a:cs typeface="Times New Roman" pitchFamily="18" charset="0"/>
              </a:rPr>
              <a:t>Di lui è messa in rilievo l’attività sui tralci: li coltiva personalmente, giudicando se sono fruttiferi o no, mira al massimo rendimento («perché porti più frutto») e per questo interviene su di essi (w. 2-3: “toglie”, “pota” e, in riferimento alla realtà dei discepoli, rende “puri”). Nell’ultimo paragrafo invece, </a:t>
            </a:r>
            <a:r>
              <a:rPr lang="it-IT" sz="2400" dirty="0" smtClean="0">
                <a:solidFill>
                  <a:srgbClr val="FFFF00"/>
                </a:solidFill>
                <a:latin typeface="Times New Roman" pitchFamily="18" charset="0"/>
                <a:cs typeface="Times New Roman" pitchFamily="18" charset="0"/>
              </a:rPr>
              <a:t>il Padre è </a:t>
            </a:r>
            <a:r>
              <a:rPr lang="it-IT" sz="2400" i="1" dirty="0" smtClean="0">
                <a:solidFill>
                  <a:srgbClr val="FFFF00"/>
                </a:solidFill>
                <a:latin typeface="Times New Roman" pitchFamily="18" charset="0"/>
                <a:cs typeface="Times New Roman" pitchFamily="18" charset="0"/>
              </a:rPr>
              <a:t>il</a:t>
            </a:r>
            <a:r>
              <a:rPr lang="it-IT" sz="2400" dirty="0" smtClean="0">
                <a:solidFill>
                  <a:srgbClr val="FFFF00"/>
                </a:solidFill>
                <a:latin typeface="Times New Roman" pitchFamily="18" charset="0"/>
                <a:cs typeface="Times New Roman" pitchFamily="18" charset="0"/>
              </a:rPr>
              <a:t> </a:t>
            </a:r>
            <a:r>
              <a:rPr lang="it-IT" sz="2400" i="1" dirty="0" smtClean="0">
                <a:solidFill>
                  <a:srgbClr val="FFFF00"/>
                </a:solidFill>
                <a:latin typeface="Times New Roman" pitchFamily="18" charset="0"/>
                <a:cs typeface="Times New Roman" pitchFamily="18" charset="0"/>
              </a:rPr>
              <a:t>punto di arrivo, </a:t>
            </a:r>
            <a:r>
              <a:rPr lang="it-IT" sz="2400" dirty="0" smtClean="0">
                <a:solidFill>
                  <a:schemeClr val="bg1"/>
                </a:solidFill>
                <a:latin typeface="Times New Roman" pitchFamily="18" charset="0"/>
                <a:cs typeface="Times New Roman" pitchFamily="18" charset="0"/>
              </a:rPr>
              <a:t>colui a vantaggio del quale va in definitiva il lavoro del vignaiolo.</a:t>
            </a:r>
          </a:p>
          <a:p>
            <a:pPr>
              <a:defRPr/>
            </a:pPr>
            <a:endParaRPr lang="it-IT" sz="24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1">
            <a:lumMod val="25000"/>
          </a:schemeClr>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defRPr/>
            </a:pPr>
            <a:r>
              <a:rPr lang="it-IT" sz="3200" u="sng" dirty="0" smtClean="0">
                <a:solidFill>
                  <a:srgbClr val="66FF66"/>
                </a:solidFill>
              </a:rPr>
              <a:t>Gv 15: Gesù - la “vera vite”</a:t>
            </a:r>
            <a:r>
              <a:rPr lang="it-IT" sz="3200" dirty="0" smtClean="0">
                <a:solidFill>
                  <a:srgbClr val="66FF66"/>
                </a:solidFill>
              </a:rPr>
              <a:t> </a:t>
            </a:r>
            <a:br>
              <a:rPr lang="it-IT" sz="3200" dirty="0" smtClean="0">
                <a:solidFill>
                  <a:srgbClr val="66FF66"/>
                </a:solidFill>
              </a:rPr>
            </a:br>
            <a:r>
              <a:rPr lang="it-IT" sz="3200" dirty="0" smtClean="0">
                <a:solidFill>
                  <a:schemeClr val="bg1">
                    <a:lumMod val="95000"/>
                  </a:schemeClr>
                </a:solidFill>
              </a:rPr>
              <a:t>“I tralci” (Gv 15,4-7)</a:t>
            </a:r>
          </a:p>
        </p:txBody>
      </p:sp>
      <p:sp>
        <p:nvSpPr>
          <p:cNvPr id="19459" name="Rectangle 3"/>
          <p:cNvSpPr>
            <a:spLocks noGrp="1" noChangeArrowheads="1"/>
          </p:cNvSpPr>
          <p:nvPr>
            <p:ph type="body" idx="1"/>
          </p:nvPr>
        </p:nvSpPr>
        <p:spPr>
          <a:xfrm>
            <a:off x="457200" y="1600200"/>
            <a:ext cx="8435975" cy="4924425"/>
          </a:xfrm>
        </p:spPr>
        <p:txBody>
          <a:bodyPr/>
          <a:lstStyle/>
          <a:p>
            <a:pPr>
              <a:defRPr/>
            </a:pPr>
            <a:r>
              <a:rPr lang="it-IT" sz="2400" b="1" dirty="0" smtClean="0">
                <a:solidFill>
                  <a:srgbClr val="FFFF00"/>
                </a:solidFill>
              </a:rPr>
              <a:t>3. La vite e i tralci</a:t>
            </a:r>
          </a:p>
          <a:p>
            <a:pPr lvl="1">
              <a:defRPr/>
            </a:pPr>
            <a:r>
              <a:rPr lang="it-IT" sz="2000" b="1" dirty="0" smtClean="0">
                <a:solidFill>
                  <a:srgbClr val="66FFFF"/>
                </a:solidFill>
                <a:ea typeface="+mn-ea"/>
                <a:cs typeface="+mn-cs"/>
              </a:rPr>
              <a:t>3.1.</a:t>
            </a:r>
            <a:r>
              <a:rPr lang="it-IT" sz="2000" b="1" i="1" dirty="0" smtClean="0">
                <a:solidFill>
                  <a:srgbClr val="66FFFF"/>
                </a:solidFill>
                <a:ea typeface="+mn-ea"/>
                <a:cs typeface="+mn-cs"/>
              </a:rPr>
              <a:t> Rimanere per portare frutto</a:t>
            </a:r>
          </a:p>
          <a:p>
            <a:pPr lvl="1">
              <a:defRPr/>
            </a:pPr>
            <a:r>
              <a:rPr lang="it-IT" sz="2000" b="1" dirty="0" smtClean="0">
                <a:solidFill>
                  <a:srgbClr val="66FFFF"/>
                </a:solidFill>
              </a:rPr>
              <a:t>3.2.</a:t>
            </a:r>
            <a:r>
              <a:rPr lang="it-IT" sz="2000" b="1" i="1" dirty="0" smtClean="0">
                <a:solidFill>
                  <a:srgbClr val="66FFFF"/>
                </a:solidFill>
              </a:rPr>
              <a:t> Portare frutto per rimanere</a:t>
            </a:r>
          </a:p>
          <a:p>
            <a:pPr lvl="1">
              <a:defRPr/>
            </a:pPr>
            <a:r>
              <a:rPr lang="it-IT" sz="2000" b="1" dirty="0" smtClean="0">
                <a:solidFill>
                  <a:srgbClr val="66FFFF"/>
                </a:solidFill>
              </a:rPr>
              <a:t>3.3. </a:t>
            </a:r>
            <a:r>
              <a:rPr lang="it-IT" sz="2000" b="1" i="1" dirty="0" smtClean="0">
                <a:solidFill>
                  <a:srgbClr val="66FFFF"/>
                </a:solidFill>
              </a:rPr>
              <a:t>Portare frutto e diventare discepoli</a:t>
            </a:r>
          </a:p>
          <a:p>
            <a:pPr lvl="1">
              <a:defRPr/>
            </a:pPr>
            <a:r>
              <a:rPr lang="it-IT" sz="2000" b="1" dirty="0" smtClean="0">
                <a:solidFill>
                  <a:srgbClr val="66FFFF"/>
                </a:solidFill>
              </a:rPr>
              <a:t>3.4.</a:t>
            </a:r>
            <a:r>
              <a:rPr lang="it-IT" sz="2000" b="1" i="1" dirty="0" smtClean="0">
                <a:solidFill>
                  <a:srgbClr val="66FFFF"/>
                </a:solidFill>
              </a:rPr>
              <a:t> Rimanere ed essere esauditi</a:t>
            </a:r>
          </a:p>
          <a:p>
            <a:pPr>
              <a:buFontTx/>
              <a:buNone/>
              <a:defRPr/>
            </a:pPr>
            <a:endParaRPr lang="it-IT" sz="2400" dirty="0" smtClean="0"/>
          </a:p>
          <a:p>
            <a:pPr>
              <a:buFontTx/>
              <a:buNone/>
              <a:defRPr/>
            </a:pPr>
            <a:r>
              <a:rPr lang="it-IT" sz="2000" dirty="0" smtClean="0">
                <a:solidFill>
                  <a:schemeClr val="bg1"/>
                </a:solidFill>
              </a:rPr>
              <a:t>La pericope tratta del </a:t>
            </a:r>
            <a:r>
              <a:rPr lang="it-IT" sz="2000" u="sng" dirty="0" smtClean="0">
                <a:solidFill>
                  <a:schemeClr val="bg1"/>
                </a:solidFill>
              </a:rPr>
              <a:t>rapporto dei discepoli con Cristo</a:t>
            </a:r>
            <a:r>
              <a:rPr lang="it-IT" sz="2000" dirty="0" smtClean="0">
                <a:solidFill>
                  <a:schemeClr val="bg1"/>
                </a:solidFill>
              </a:rPr>
              <a:t>. </a:t>
            </a:r>
          </a:p>
          <a:p>
            <a:pPr>
              <a:buFontTx/>
              <a:buNone/>
              <a:defRPr/>
            </a:pPr>
            <a:r>
              <a:rPr lang="it-IT" sz="2000" dirty="0" smtClean="0">
                <a:solidFill>
                  <a:schemeClr val="bg1"/>
                </a:solidFill>
              </a:rPr>
              <a:t>Il messaggio fondamentale è la </a:t>
            </a:r>
            <a:r>
              <a:rPr lang="it-IT" sz="2000" dirty="0" smtClean="0">
                <a:solidFill>
                  <a:srgbClr val="FFFF00"/>
                </a:solidFill>
              </a:rPr>
              <a:t>comunione tra di loro</a:t>
            </a:r>
            <a:r>
              <a:rPr lang="it-IT" sz="2000" dirty="0" smtClean="0">
                <a:solidFill>
                  <a:schemeClr val="bg1"/>
                </a:solidFill>
              </a:rPr>
              <a:t>.</a:t>
            </a:r>
          </a:p>
          <a:p>
            <a:pPr algn="just">
              <a:buFontTx/>
              <a:buNone/>
              <a:defRPr/>
            </a:pPr>
            <a:r>
              <a:rPr lang="it-IT" sz="2000" dirty="0" smtClean="0">
                <a:solidFill>
                  <a:schemeClr val="bg1"/>
                </a:solidFill>
              </a:rPr>
              <a:t>Nei quattro versetti che trattano del rapporto dei tralci con la vite (vv. 4.5b.6.7) l’unione è espressa col verbo «rimanere», che ritorna ben sette volte. Solo una volta è usata la semplice formula dell’immanenza reciproca con il verbo all’imperativo: «Rimanete in me, e io in voi» (v. 4a). Le altre volte ricorre in frasi condizionali, </a:t>
            </a:r>
            <a:r>
              <a:rPr lang="it-IT" sz="2000" dirty="0" smtClean="0">
                <a:solidFill>
                  <a:srgbClr val="FFFF00"/>
                </a:solidFill>
              </a:rPr>
              <a:t>dove il rimanere è condizione per portare frutto e per essere esauditi</a:t>
            </a:r>
            <a:r>
              <a:rPr lang="it-IT" sz="2000" dirty="0" smtClean="0">
                <a:solidFill>
                  <a:schemeClr val="bg1"/>
                </a:solidFill>
              </a:rPr>
              <a:t>.</a:t>
            </a:r>
          </a:p>
          <a:p>
            <a:pPr>
              <a:buFontTx/>
              <a:buNone/>
              <a:defRPr/>
            </a:pPr>
            <a:endParaRPr lang="it-IT" sz="2400" b="1" i="1" dirty="0" smtClean="0">
              <a:solidFill>
                <a:schemeClr val="bg1"/>
              </a:solidFill>
            </a:endParaRPr>
          </a:p>
          <a:p>
            <a:pPr lvl="1">
              <a:defRPr/>
            </a:pPr>
            <a:endParaRPr lang="it-IT" sz="2000" dirty="0" smtClean="0">
              <a:solidFill>
                <a:schemeClr val="bg1"/>
              </a:solidFill>
              <a:ea typeface="+mn-ea"/>
              <a:cs typeface="+mn-cs"/>
            </a:endParaRPr>
          </a:p>
          <a:p>
            <a:pPr>
              <a:defRPr/>
            </a:pPr>
            <a:endParaRPr lang="it-IT" sz="2400" dirty="0" smtClean="0"/>
          </a:p>
          <a:p>
            <a:pPr lvl="1">
              <a:defRPr/>
            </a:pPr>
            <a:endParaRPr lang="it-IT" sz="2000" dirty="0" smtClean="0">
              <a:ea typeface="+mn-ea"/>
              <a:cs typeface="+mn-cs"/>
            </a:endParaRPr>
          </a:p>
          <a:p>
            <a:pPr>
              <a:defRPr/>
            </a:pPr>
            <a:endParaRPr lang="it-IT" sz="24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1">
            <a:lumMod val="25000"/>
          </a:schemeClr>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defRPr/>
            </a:pPr>
            <a:r>
              <a:rPr lang="it-IT" sz="3200" u="sng" dirty="0" smtClean="0">
                <a:solidFill>
                  <a:srgbClr val="66FF66"/>
                </a:solidFill>
              </a:rPr>
              <a:t>Gv 15: Gesù - la “vera vite”</a:t>
            </a:r>
            <a:r>
              <a:rPr lang="it-IT" sz="3200" dirty="0" smtClean="0">
                <a:solidFill>
                  <a:srgbClr val="66FF66"/>
                </a:solidFill>
              </a:rPr>
              <a:t> </a:t>
            </a:r>
            <a:br>
              <a:rPr lang="it-IT" sz="3200" dirty="0" smtClean="0">
                <a:solidFill>
                  <a:srgbClr val="66FF66"/>
                </a:solidFill>
              </a:rPr>
            </a:br>
            <a:r>
              <a:rPr lang="it-IT" sz="3200" dirty="0" smtClean="0">
                <a:solidFill>
                  <a:schemeClr val="bg1">
                    <a:lumMod val="95000"/>
                  </a:schemeClr>
                </a:solidFill>
              </a:rPr>
              <a:t>“I tralci” (Gv 15,4-7)</a:t>
            </a:r>
          </a:p>
        </p:txBody>
      </p:sp>
      <p:sp>
        <p:nvSpPr>
          <p:cNvPr id="19459" name="Rectangle 3"/>
          <p:cNvSpPr>
            <a:spLocks noGrp="1" noChangeArrowheads="1"/>
          </p:cNvSpPr>
          <p:nvPr>
            <p:ph type="body" idx="1"/>
          </p:nvPr>
        </p:nvSpPr>
        <p:spPr>
          <a:xfrm>
            <a:off x="457200" y="1600200"/>
            <a:ext cx="8435975" cy="4924425"/>
          </a:xfrm>
        </p:spPr>
        <p:txBody>
          <a:bodyPr/>
          <a:lstStyle/>
          <a:p>
            <a:pPr>
              <a:defRPr/>
            </a:pPr>
            <a:r>
              <a:rPr lang="it-IT" sz="2400" b="1" dirty="0" smtClean="0">
                <a:solidFill>
                  <a:srgbClr val="FFFF00"/>
                </a:solidFill>
              </a:rPr>
              <a:t>3. La vite e i tralci</a:t>
            </a:r>
          </a:p>
          <a:p>
            <a:pPr>
              <a:buFontTx/>
              <a:buNone/>
              <a:defRPr/>
            </a:pPr>
            <a:endParaRPr lang="it-IT" sz="2400" b="1" dirty="0" smtClean="0">
              <a:solidFill>
                <a:srgbClr val="FFFF00"/>
              </a:solidFill>
            </a:endParaRPr>
          </a:p>
          <a:p>
            <a:pPr lvl="1">
              <a:defRPr/>
            </a:pPr>
            <a:r>
              <a:rPr lang="it-IT" sz="2400" b="1" dirty="0" smtClean="0">
                <a:solidFill>
                  <a:srgbClr val="66FFFF"/>
                </a:solidFill>
                <a:ea typeface="+mn-ea"/>
                <a:cs typeface="+mn-cs"/>
              </a:rPr>
              <a:t>3.1.</a:t>
            </a:r>
            <a:r>
              <a:rPr lang="it-IT" sz="2400" b="1" i="1" dirty="0" smtClean="0">
                <a:solidFill>
                  <a:srgbClr val="66FFFF"/>
                </a:solidFill>
                <a:ea typeface="+mn-ea"/>
                <a:cs typeface="+mn-cs"/>
              </a:rPr>
              <a:t> Rimanere per portare frutto</a:t>
            </a:r>
          </a:p>
          <a:p>
            <a:pPr lvl="2" algn="just">
              <a:defRPr/>
            </a:pPr>
            <a:r>
              <a:rPr lang="it-IT" sz="2000" dirty="0" smtClean="0">
                <a:solidFill>
                  <a:schemeClr val="bg1">
                    <a:lumMod val="95000"/>
                  </a:schemeClr>
                </a:solidFill>
              </a:rPr>
              <a:t>«Chi rimane in me e io in lui questi porta molto frutto» (v. 5b). L’affermazione è seguita da una frase causale negativa: «perché senza di me non potete fare niente»</a:t>
            </a:r>
          </a:p>
          <a:p>
            <a:pPr lvl="2" algn="just">
              <a:defRPr/>
            </a:pPr>
            <a:r>
              <a:rPr lang="it-IT" sz="2000" dirty="0" smtClean="0">
                <a:solidFill>
                  <a:schemeClr val="bg1">
                    <a:lumMod val="95000"/>
                  </a:schemeClr>
                </a:solidFill>
              </a:rPr>
              <a:t>«Come il tralcio non può portare frutto da sé stesso se non rimane nella vite, così voi se non rimanete in me» (v. 4b). Il non rimanere equivale alla presunzione di fare frutti «da sé» (v. 4b)</a:t>
            </a:r>
            <a:endParaRPr lang="it-IT" sz="2000" b="1" i="1" dirty="0" smtClean="0">
              <a:solidFill>
                <a:schemeClr val="bg1">
                  <a:lumMod val="95000"/>
                </a:schemeClr>
              </a:solidFill>
              <a:ea typeface="+mn-ea"/>
              <a:cs typeface="+mn-cs"/>
            </a:endParaRPr>
          </a:p>
          <a:p>
            <a:pPr lvl="1">
              <a:defRPr/>
            </a:pPr>
            <a:r>
              <a:rPr lang="it-IT" sz="1800" b="1" dirty="0" smtClean="0">
                <a:solidFill>
                  <a:srgbClr val="66FFFF"/>
                </a:solidFill>
              </a:rPr>
              <a:t>3.2.</a:t>
            </a:r>
            <a:r>
              <a:rPr lang="it-IT" sz="1800" b="1" i="1" dirty="0" smtClean="0">
                <a:solidFill>
                  <a:srgbClr val="66FFFF"/>
                </a:solidFill>
              </a:rPr>
              <a:t> </a:t>
            </a:r>
            <a:r>
              <a:rPr lang="it-IT" sz="1800" b="1" i="1" dirty="0" smtClean="0">
                <a:solidFill>
                  <a:srgbClr val="FFFF00"/>
                </a:solidFill>
              </a:rPr>
              <a:t>Portare frutto per rimanere</a:t>
            </a:r>
          </a:p>
          <a:p>
            <a:pPr lvl="1">
              <a:defRPr/>
            </a:pPr>
            <a:r>
              <a:rPr lang="it-IT" sz="1800" b="1" dirty="0" smtClean="0">
                <a:solidFill>
                  <a:srgbClr val="66FFFF"/>
                </a:solidFill>
              </a:rPr>
              <a:t>3.3. </a:t>
            </a:r>
            <a:r>
              <a:rPr lang="it-IT" sz="1800" b="1" i="1" dirty="0" smtClean="0">
                <a:solidFill>
                  <a:srgbClr val="66FFFF"/>
                </a:solidFill>
              </a:rPr>
              <a:t>Portare frutto e diventare discepoli</a:t>
            </a:r>
          </a:p>
          <a:p>
            <a:pPr lvl="1">
              <a:defRPr/>
            </a:pPr>
            <a:r>
              <a:rPr lang="it-IT" sz="1800" b="1" dirty="0" smtClean="0">
                <a:solidFill>
                  <a:srgbClr val="66FFFF"/>
                </a:solidFill>
              </a:rPr>
              <a:t>3.4.</a:t>
            </a:r>
            <a:r>
              <a:rPr lang="it-IT" sz="1800" b="1" i="1" dirty="0" smtClean="0">
                <a:solidFill>
                  <a:srgbClr val="66FFFF"/>
                </a:solidFill>
              </a:rPr>
              <a:t> </a:t>
            </a:r>
            <a:r>
              <a:rPr lang="it-IT" sz="1800" b="1" i="1" dirty="0" smtClean="0">
                <a:solidFill>
                  <a:srgbClr val="FFFF00"/>
                </a:solidFill>
              </a:rPr>
              <a:t>Rimanere ed essere esauditi</a:t>
            </a:r>
          </a:p>
          <a:p>
            <a:pPr>
              <a:buFontTx/>
              <a:buNone/>
              <a:defRPr/>
            </a:pPr>
            <a:endParaRPr lang="it-IT" sz="2400" dirty="0" smtClean="0"/>
          </a:p>
          <a:p>
            <a:pPr>
              <a:buFontTx/>
              <a:buNone/>
              <a:defRPr/>
            </a:pPr>
            <a:endParaRPr lang="it-IT" sz="2400" b="1" i="1" dirty="0" smtClean="0">
              <a:solidFill>
                <a:schemeClr val="bg1"/>
              </a:solidFill>
            </a:endParaRPr>
          </a:p>
          <a:p>
            <a:pPr lvl="1">
              <a:defRPr/>
            </a:pPr>
            <a:endParaRPr lang="it-IT" sz="2000" dirty="0" smtClean="0">
              <a:solidFill>
                <a:schemeClr val="bg1"/>
              </a:solidFill>
              <a:ea typeface="+mn-ea"/>
              <a:cs typeface="+mn-cs"/>
            </a:endParaRPr>
          </a:p>
          <a:p>
            <a:pPr>
              <a:defRPr/>
            </a:pPr>
            <a:endParaRPr lang="it-IT" sz="2400" dirty="0" smtClean="0"/>
          </a:p>
          <a:p>
            <a:pPr lvl="1">
              <a:defRPr/>
            </a:pPr>
            <a:endParaRPr lang="it-IT" sz="2000" dirty="0" smtClean="0">
              <a:ea typeface="+mn-ea"/>
              <a:cs typeface="+mn-cs"/>
            </a:endParaRPr>
          </a:p>
          <a:p>
            <a:pPr>
              <a:defRPr/>
            </a:pPr>
            <a:endParaRPr lang="it-IT" sz="24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1">
            <a:lumMod val="25000"/>
          </a:schemeClr>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defRPr/>
            </a:pPr>
            <a:r>
              <a:rPr lang="it-IT" sz="3200" u="sng" dirty="0" smtClean="0">
                <a:solidFill>
                  <a:srgbClr val="66FF66"/>
                </a:solidFill>
              </a:rPr>
              <a:t>Gv 15: Gesù - la “vera vite”</a:t>
            </a:r>
            <a:r>
              <a:rPr lang="it-IT" sz="3200" dirty="0" smtClean="0">
                <a:solidFill>
                  <a:srgbClr val="66FF66"/>
                </a:solidFill>
              </a:rPr>
              <a:t> </a:t>
            </a:r>
            <a:br>
              <a:rPr lang="it-IT" sz="3200" dirty="0" smtClean="0">
                <a:solidFill>
                  <a:srgbClr val="66FF66"/>
                </a:solidFill>
              </a:rPr>
            </a:br>
            <a:r>
              <a:rPr lang="it-IT" sz="3200" dirty="0" smtClean="0">
                <a:solidFill>
                  <a:schemeClr val="bg1">
                    <a:lumMod val="95000"/>
                  </a:schemeClr>
                </a:solidFill>
              </a:rPr>
              <a:t>“I tralci” (Gv 15,4-7)</a:t>
            </a:r>
          </a:p>
        </p:txBody>
      </p:sp>
      <p:sp>
        <p:nvSpPr>
          <p:cNvPr id="19459" name="Rectangle 3"/>
          <p:cNvSpPr>
            <a:spLocks noGrp="1" noChangeArrowheads="1"/>
          </p:cNvSpPr>
          <p:nvPr>
            <p:ph type="body" idx="1"/>
          </p:nvPr>
        </p:nvSpPr>
        <p:spPr>
          <a:xfrm>
            <a:off x="457200" y="1600200"/>
            <a:ext cx="8435975" cy="4924425"/>
          </a:xfrm>
        </p:spPr>
        <p:txBody>
          <a:bodyPr/>
          <a:lstStyle/>
          <a:p>
            <a:pPr>
              <a:defRPr/>
            </a:pPr>
            <a:r>
              <a:rPr lang="it-IT" sz="2400" b="1" dirty="0" smtClean="0">
                <a:solidFill>
                  <a:srgbClr val="FFFF00"/>
                </a:solidFill>
              </a:rPr>
              <a:t>3. La vite e i tralci</a:t>
            </a:r>
          </a:p>
          <a:p>
            <a:pPr>
              <a:buFontTx/>
              <a:buNone/>
              <a:defRPr/>
            </a:pPr>
            <a:endParaRPr lang="it-IT" sz="2400" b="1" dirty="0" smtClean="0">
              <a:solidFill>
                <a:srgbClr val="FFFF00"/>
              </a:solidFill>
            </a:endParaRPr>
          </a:p>
          <a:p>
            <a:pPr lvl="1">
              <a:defRPr/>
            </a:pPr>
            <a:r>
              <a:rPr lang="it-IT" sz="1800" b="1" dirty="0" smtClean="0">
                <a:solidFill>
                  <a:srgbClr val="66FFFF"/>
                </a:solidFill>
                <a:ea typeface="+mn-ea"/>
                <a:cs typeface="+mn-cs"/>
              </a:rPr>
              <a:t>3.1.</a:t>
            </a:r>
            <a:r>
              <a:rPr lang="it-IT" sz="1800" b="1" i="1" dirty="0" smtClean="0">
                <a:solidFill>
                  <a:srgbClr val="66FFFF"/>
                </a:solidFill>
                <a:ea typeface="+mn-ea"/>
                <a:cs typeface="+mn-cs"/>
              </a:rPr>
              <a:t> Rimanere per portare frutto</a:t>
            </a:r>
          </a:p>
          <a:p>
            <a:pPr lvl="1">
              <a:buFontTx/>
              <a:buNone/>
              <a:defRPr/>
            </a:pPr>
            <a:endParaRPr lang="it-IT" sz="1800" b="1" i="1" dirty="0" smtClean="0">
              <a:solidFill>
                <a:srgbClr val="66FFFF"/>
              </a:solidFill>
              <a:ea typeface="+mn-ea"/>
              <a:cs typeface="+mn-cs"/>
            </a:endParaRPr>
          </a:p>
          <a:p>
            <a:pPr lvl="1">
              <a:defRPr/>
            </a:pPr>
            <a:r>
              <a:rPr lang="it-IT" sz="2400" b="1" dirty="0" smtClean="0">
                <a:solidFill>
                  <a:srgbClr val="66FFFF"/>
                </a:solidFill>
              </a:rPr>
              <a:t>3.2.</a:t>
            </a:r>
            <a:r>
              <a:rPr lang="it-IT" sz="2400" b="1" i="1" dirty="0" smtClean="0">
                <a:solidFill>
                  <a:srgbClr val="66FFFF"/>
                </a:solidFill>
              </a:rPr>
              <a:t> </a:t>
            </a:r>
            <a:r>
              <a:rPr lang="it-IT" sz="2400" b="1" i="1" dirty="0" smtClean="0">
                <a:solidFill>
                  <a:srgbClr val="FFFF00"/>
                </a:solidFill>
              </a:rPr>
              <a:t>Portare frutto per rimanere</a:t>
            </a:r>
          </a:p>
          <a:p>
            <a:pPr lvl="2">
              <a:defRPr/>
            </a:pPr>
            <a:r>
              <a:rPr lang="it-IT" sz="2000" dirty="0" smtClean="0">
                <a:solidFill>
                  <a:schemeClr val="bg1">
                    <a:lumMod val="95000"/>
                  </a:schemeClr>
                </a:solidFill>
              </a:rPr>
              <a:t>Portare frutto è insieme condizione e conseguenza del rimanere. Nel punto precedente era conseguenza, qui è condizione: «Ogni tralcio che in me non porta frutto lo toglie».</a:t>
            </a:r>
          </a:p>
          <a:p>
            <a:pPr lvl="2">
              <a:buFontTx/>
              <a:buNone/>
              <a:defRPr/>
            </a:pPr>
            <a:endParaRPr lang="it-IT" sz="2000" b="1" i="1" dirty="0" smtClean="0">
              <a:solidFill>
                <a:schemeClr val="bg1">
                  <a:lumMod val="95000"/>
                </a:schemeClr>
              </a:solidFill>
            </a:endParaRPr>
          </a:p>
          <a:p>
            <a:pPr lvl="1">
              <a:defRPr/>
            </a:pPr>
            <a:r>
              <a:rPr lang="it-IT" sz="1600" b="1" dirty="0" smtClean="0">
                <a:solidFill>
                  <a:srgbClr val="66FFFF"/>
                </a:solidFill>
              </a:rPr>
              <a:t>3.3. </a:t>
            </a:r>
            <a:r>
              <a:rPr lang="it-IT" sz="1600" b="1" i="1" dirty="0" smtClean="0">
                <a:solidFill>
                  <a:srgbClr val="66FFFF"/>
                </a:solidFill>
              </a:rPr>
              <a:t>Portare frutto e diventare discepoli</a:t>
            </a:r>
          </a:p>
          <a:p>
            <a:pPr lvl="1">
              <a:defRPr/>
            </a:pPr>
            <a:r>
              <a:rPr lang="it-IT" sz="1600" b="1" dirty="0" smtClean="0">
                <a:solidFill>
                  <a:srgbClr val="66FFFF"/>
                </a:solidFill>
              </a:rPr>
              <a:t>3.4.</a:t>
            </a:r>
            <a:r>
              <a:rPr lang="it-IT" sz="1600" b="1" i="1" dirty="0" smtClean="0">
                <a:solidFill>
                  <a:srgbClr val="66FFFF"/>
                </a:solidFill>
              </a:rPr>
              <a:t> </a:t>
            </a:r>
            <a:r>
              <a:rPr lang="it-IT" sz="1600" b="1" i="1" dirty="0" smtClean="0">
                <a:solidFill>
                  <a:srgbClr val="FFFF00"/>
                </a:solidFill>
              </a:rPr>
              <a:t>Rimanere ed essere esauditi</a:t>
            </a:r>
          </a:p>
          <a:p>
            <a:pPr>
              <a:buFontTx/>
              <a:buNone/>
              <a:defRPr/>
            </a:pPr>
            <a:endParaRPr lang="it-IT" sz="2400" dirty="0" smtClean="0"/>
          </a:p>
          <a:p>
            <a:pPr>
              <a:buFontTx/>
              <a:buNone/>
              <a:defRPr/>
            </a:pPr>
            <a:endParaRPr lang="it-IT" sz="2400" b="1" i="1" dirty="0" smtClean="0">
              <a:solidFill>
                <a:schemeClr val="bg1"/>
              </a:solidFill>
            </a:endParaRPr>
          </a:p>
          <a:p>
            <a:pPr lvl="1">
              <a:defRPr/>
            </a:pPr>
            <a:endParaRPr lang="it-IT" sz="2000" dirty="0" smtClean="0">
              <a:solidFill>
                <a:schemeClr val="bg1"/>
              </a:solidFill>
              <a:ea typeface="+mn-ea"/>
              <a:cs typeface="+mn-cs"/>
            </a:endParaRPr>
          </a:p>
          <a:p>
            <a:pPr>
              <a:defRPr/>
            </a:pPr>
            <a:endParaRPr lang="it-IT" sz="2400" dirty="0" smtClean="0"/>
          </a:p>
          <a:p>
            <a:pPr lvl="1">
              <a:defRPr/>
            </a:pPr>
            <a:endParaRPr lang="it-IT" sz="2000" dirty="0" smtClean="0">
              <a:ea typeface="+mn-ea"/>
              <a:cs typeface="+mn-cs"/>
            </a:endParaRPr>
          </a:p>
          <a:p>
            <a:pPr>
              <a:defRPr/>
            </a:pPr>
            <a:endParaRPr lang="it-IT" sz="24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1">
            <a:lumMod val="25000"/>
          </a:schemeClr>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defRPr/>
            </a:pPr>
            <a:r>
              <a:rPr lang="it-IT" sz="3200" u="sng" dirty="0" smtClean="0">
                <a:solidFill>
                  <a:srgbClr val="66FF66"/>
                </a:solidFill>
              </a:rPr>
              <a:t>Gv 15: Gesù - la “vera vite”</a:t>
            </a:r>
            <a:r>
              <a:rPr lang="it-IT" sz="3200" dirty="0" smtClean="0">
                <a:solidFill>
                  <a:srgbClr val="66FF66"/>
                </a:solidFill>
              </a:rPr>
              <a:t> </a:t>
            </a:r>
            <a:br>
              <a:rPr lang="it-IT" sz="3200" dirty="0" smtClean="0">
                <a:solidFill>
                  <a:srgbClr val="66FF66"/>
                </a:solidFill>
              </a:rPr>
            </a:br>
            <a:r>
              <a:rPr lang="it-IT" sz="3200" dirty="0" smtClean="0">
                <a:solidFill>
                  <a:schemeClr val="bg1">
                    <a:lumMod val="95000"/>
                  </a:schemeClr>
                </a:solidFill>
              </a:rPr>
              <a:t>“I tralci” (Gv 15,4-7)</a:t>
            </a:r>
          </a:p>
        </p:txBody>
      </p:sp>
      <p:sp>
        <p:nvSpPr>
          <p:cNvPr id="19459" name="Rectangle 3"/>
          <p:cNvSpPr>
            <a:spLocks noGrp="1" noChangeArrowheads="1"/>
          </p:cNvSpPr>
          <p:nvPr>
            <p:ph type="body" idx="1"/>
          </p:nvPr>
        </p:nvSpPr>
        <p:spPr>
          <a:xfrm>
            <a:off x="457200" y="1600200"/>
            <a:ext cx="8435975" cy="4924425"/>
          </a:xfrm>
        </p:spPr>
        <p:txBody>
          <a:bodyPr/>
          <a:lstStyle/>
          <a:p>
            <a:pPr>
              <a:defRPr/>
            </a:pPr>
            <a:r>
              <a:rPr lang="it-IT" sz="2400" b="1" dirty="0" smtClean="0">
                <a:solidFill>
                  <a:srgbClr val="FFFF00"/>
                </a:solidFill>
              </a:rPr>
              <a:t>3. La vite e i tralci</a:t>
            </a:r>
          </a:p>
          <a:p>
            <a:pPr>
              <a:buFontTx/>
              <a:buNone/>
              <a:defRPr/>
            </a:pPr>
            <a:endParaRPr lang="it-IT" sz="1200" b="1" dirty="0" smtClean="0">
              <a:solidFill>
                <a:srgbClr val="FFFF00"/>
              </a:solidFill>
            </a:endParaRPr>
          </a:p>
          <a:p>
            <a:pPr lvl="1">
              <a:defRPr/>
            </a:pPr>
            <a:r>
              <a:rPr lang="it-IT" sz="1800" b="1" dirty="0" smtClean="0">
                <a:solidFill>
                  <a:srgbClr val="66FFFF"/>
                </a:solidFill>
                <a:ea typeface="+mn-ea"/>
                <a:cs typeface="+mn-cs"/>
              </a:rPr>
              <a:t>3.1.</a:t>
            </a:r>
            <a:r>
              <a:rPr lang="it-IT" sz="1800" b="1" i="1" dirty="0" smtClean="0">
                <a:solidFill>
                  <a:srgbClr val="66FFFF"/>
                </a:solidFill>
                <a:ea typeface="+mn-ea"/>
                <a:cs typeface="+mn-cs"/>
              </a:rPr>
              <a:t> Rimanere per portare frutto</a:t>
            </a:r>
          </a:p>
          <a:p>
            <a:pPr lvl="1">
              <a:defRPr/>
            </a:pPr>
            <a:r>
              <a:rPr lang="it-IT" sz="1800" b="1" dirty="0" smtClean="0">
                <a:solidFill>
                  <a:srgbClr val="66FFFF"/>
                </a:solidFill>
              </a:rPr>
              <a:t>3.2.</a:t>
            </a:r>
            <a:r>
              <a:rPr lang="it-IT" sz="1800" b="1" i="1" dirty="0" smtClean="0">
                <a:solidFill>
                  <a:srgbClr val="66FFFF"/>
                </a:solidFill>
              </a:rPr>
              <a:t> </a:t>
            </a:r>
            <a:r>
              <a:rPr lang="it-IT" sz="1800" b="1" i="1" dirty="0" smtClean="0">
                <a:solidFill>
                  <a:srgbClr val="FFFF00"/>
                </a:solidFill>
              </a:rPr>
              <a:t>Portare frutto per rimanere</a:t>
            </a:r>
          </a:p>
          <a:p>
            <a:pPr lvl="1">
              <a:buFontTx/>
              <a:buNone/>
              <a:defRPr/>
            </a:pPr>
            <a:endParaRPr lang="it-IT" sz="1200" b="1" dirty="0" smtClean="0">
              <a:solidFill>
                <a:srgbClr val="66FFFF"/>
              </a:solidFill>
            </a:endParaRPr>
          </a:p>
          <a:p>
            <a:pPr lvl="1">
              <a:defRPr/>
            </a:pPr>
            <a:r>
              <a:rPr lang="it-IT" sz="2400" b="1" dirty="0" smtClean="0">
                <a:solidFill>
                  <a:srgbClr val="66FFFF"/>
                </a:solidFill>
              </a:rPr>
              <a:t>3.3. </a:t>
            </a:r>
            <a:r>
              <a:rPr lang="it-IT" sz="2400" b="1" i="1" dirty="0" smtClean="0">
                <a:solidFill>
                  <a:srgbClr val="66FFFF"/>
                </a:solidFill>
              </a:rPr>
              <a:t>Portare frutto e diventare discepoli</a:t>
            </a:r>
          </a:p>
          <a:p>
            <a:pPr lvl="1" algn="just">
              <a:buFontTx/>
              <a:buNone/>
              <a:defRPr/>
            </a:pPr>
            <a:r>
              <a:rPr lang="it-IT" sz="2000" dirty="0" smtClean="0">
                <a:solidFill>
                  <a:schemeClr val="bg1">
                    <a:lumMod val="95000"/>
                  </a:schemeClr>
                </a:solidFill>
              </a:rPr>
              <a:t>Le due formule sono coordinate nel v. 8: quella metaforica del “portare frutto” viene spiegata da quella storica del “diventare discepoli” con quanto ciò comporta; la “potatura” consiste nelle prove che, vissute nella fedeltà alla “parola” di Cristo, rendono “puri”, fanno “portare più frutto” e permettono di “diventare discepoli”, di progredire cioè nella condizione di discepolato (vv. 2-3.8)</a:t>
            </a:r>
          </a:p>
          <a:p>
            <a:pPr lvl="1" algn="just">
              <a:buFontTx/>
              <a:buNone/>
              <a:defRPr/>
            </a:pPr>
            <a:endParaRPr lang="it-IT" sz="1200" b="1" dirty="0" smtClean="0">
              <a:solidFill>
                <a:schemeClr val="bg1">
                  <a:lumMod val="95000"/>
                </a:schemeClr>
              </a:solidFill>
            </a:endParaRPr>
          </a:p>
          <a:p>
            <a:pPr lvl="1">
              <a:defRPr/>
            </a:pPr>
            <a:r>
              <a:rPr lang="it-IT" sz="1600" b="1" dirty="0" smtClean="0">
                <a:solidFill>
                  <a:srgbClr val="66FFFF"/>
                </a:solidFill>
              </a:rPr>
              <a:t>3.4.</a:t>
            </a:r>
            <a:r>
              <a:rPr lang="it-IT" sz="1600" b="1" i="1" dirty="0" smtClean="0">
                <a:solidFill>
                  <a:srgbClr val="66FFFF"/>
                </a:solidFill>
              </a:rPr>
              <a:t> </a:t>
            </a:r>
            <a:r>
              <a:rPr lang="it-IT" sz="1600" b="1" i="1" dirty="0" smtClean="0">
                <a:solidFill>
                  <a:srgbClr val="FFFF00"/>
                </a:solidFill>
              </a:rPr>
              <a:t>Rimanere ed essere esauditi</a:t>
            </a:r>
          </a:p>
          <a:p>
            <a:pPr>
              <a:buFontTx/>
              <a:buNone/>
              <a:defRPr/>
            </a:pPr>
            <a:endParaRPr lang="it-IT" sz="2400" dirty="0" smtClean="0"/>
          </a:p>
          <a:p>
            <a:pPr>
              <a:buFontTx/>
              <a:buNone/>
              <a:defRPr/>
            </a:pPr>
            <a:endParaRPr lang="it-IT" sz="2400" b="1" i="1" dirty="0" smtClean="0">
              <a:solidFill>
                <a:schemeClr val="bg1"/>
              </a:solidFill>
            </a:endParaRPr>
          </a:p>
          <a:p>
            <a:pPr lvl="1">
              <a:defRPr/>
            </a:pPr>
            <a:endParaRPr lang="it-IT" sz="2000" dirty="0" smtClean="0">
              <a:solidFill>
                <a:schemeClr val="bg1"/>
              </a:solidFill>
              <a:ea typeface="+mn-ea"/>
              <a:cs typeface="+mn-cs"/>
            </a:endParaRPr>
          </a:p>
          <a:p>
            <a:pPr>
              <a:defRPr/>
            </a:pPr>
            <a:endParaRPr lang="it-IT" sz="2400" dirty="0" smtClean="0"/>
          </a:p>
          <a:p>
            <a:pPr lvl="1">
              <a:defRPr/>
            </a:pPr>
            <a:endParaRPr lang="it-IT" sz="2000" dirty="0" smtClean="0">
              <a:ea typeface="+mn-ea"/>
              <a:cs typeface="+mn-cs"/>
            </a:endParaRPr>
          </a:p>
          <a:p>
            <a:pPr>
              <a:defRPr/>
            </a:pPr>
            <a:endParaRPr lang="it-IT" sz="24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1">
            <a:lumMod val="25000"/>
          </a:schemeClr>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defRPr/>
            </a:pPr>
            <a:r>
              <a:rPr lang="it-IT" sz="3200" u="sng" dirty="0" smtClean="0">
                <a:solidFill>
                  <a:srgbClr val="66FF66"/>
                </a:solidFill>
              </a:rPr>
              <a:t>Gv 15: Gesù - la “vera vite”</a:t>
            </a:r>
            <a:r>
              <a:rPr lang="it-IT" sz="3200" dirty="0" smtClean="0">
                <a:solidFill>
                  <a:srgbClr val="66FF66"/>
                </a:solidFill>
              </a:rPr>
              <a:t> </a:t>
            </a:r>
            <a:br>
              <a:rPr lang="it-IT" sz="3200" dirty="0" smtClean="0">
                <a:solidFill>
                  <a:srgbClr val="66FF66"/>
                </a:solidFill>
              </a:rPr>
            </a:br>
            <a:r>
              <a:rPr lang="it-IT" sz="3200" dirty="0" smtClean="0">
                <a:solidFill>
                  <a:schemeClr val="bg1">
                    <a:lumMod val="95000"/>
                  </a:schemeClr>
                </a:solidFill>
              </a:rPr>
              <a:t>“I tralci” (Gv 15,4-7)</a:t>
            </a:r>
          </a:p>
        </p:txBody>
      </p:sp>
      <p:sp>
        <p:nvSpPr>
          <p:cNvPr id="19459" name="Rectangle 3"/>
          <p:cNvSpPr>
            <a:spLocks noGrp="1" noChangeArrowheads="1"/>
          </p:cNvSpPr>
          <p:nvPr>
            <p:ph type="body" idx="1"/>
          </p:nvPr>
        </p:nvSpPr>
        <p:spPr>
          <a:xfrm>
            <a:off x="457200" y="1600200"/>
            <a:ext cx="8435975" cy="4924425"/>
          </a:xfrm>
        </p:spPr>
        <p:txBody>
          <a:bodyPr/>
          <a:lstStyle/>
          <a:p>
            <a:pPr>
              <a:defRPr/>
            </a:pPr>
            <a:r>
              <a:rPr lang="it-IT" sz="2400" b="1" dirty="0" smtClean="0">
                <a:solidFill>
                  <a:srgbClr val="FFFF00"/>
                </a:solidFill>
              </a:rPr>
              <a:t>3. La vite e i tralci</a:t>
            </a:r>
          </a:p>
          <a:p>
            <a:pPr>
              <a:buFontTx/>
              <a:buNone/>
              <a:defRPr/>
            </a:pPr>
            <a:endParaRPr lang="it-IT" sz="1200" b="1" dirty="0" smtClean="0">
              <a:solidFill>
                <a:srgbClr val="FFFF00"/>
              </a:solidFill>
            </a:endParaRPr>
          </a:p>
          <a:p>
            <a:pPr lvl="1">
              <a:defRPr/>
            </a:pPr>
            <a:r>
              <a:rPr lang="it-IT" sz="1800" b="1" dirty="0" smtClean="0">
                <a:solidFill>
                  <a:srgbClr val="66FFFF"/>
                </a:solidFill>
                <a:ea typeface="+mn-ea"/>
                <a:cs typeface="+mn-cs"/>
              </a:rPr>
              <a:t>3.1.</a:t>
            </a:r>
            <a:r>
              <a:rPr lang="it-IT" sz="1800" b="1" i="1" dirty="0" smtClean="0">
                <a:solidFill>
                  <a:srgbClr val="66FFFF"/>
                </a:solidFill>
                <a:ea typeface="+mn-ea"/>
                <a:cs typeface="+mn-cs"/>
              </a:rPr>
              <a:t> Rimanere per portare frutto</a:t>
            </a:r>
          </a:p>
          <a:p>
            <a:pPr lvl="1">
              <a:defRPr/>
            </a:pPr>
            <a:r>
              <a:rPr lang="it-IT" sz="1800" b="1" dirty="0" smtClean="0">
                <a:solidFill>
                  <a:srgbClr val="66FFFF"/>
                </a:solidFill>
              </a:rPr>
              <a:t>3.2.</a:t>
            </a:r>
            <a:r>
              <a:rPr lang="it-IT" sz="1800" b="1" i="1" dirty="0" smtClean="0">
                <a:solidFill>
                  <a:srgbClr val="66FFFF"/>
                </a:solidFill>
              </a:rPr>
              <a:t> </a:t>
            </a:r>
            <a:r>
              <a:rPr lang="it-IT" sz="1800" b="1" i="1" dirty="0" smtClean="0">
                <a:solidFill>
                  <a:srgbClr val="FFFF00"/>
                </a:solidFill>
              </a:rPr>
              <a:t>Portare frutto per rimanere</a:t>
            </a:r>
          </a:p>
          <a:p>
            <a:pPr lvl="1">
              <a:defRPr/>
            </a:pPr>
            <a:r>
              <a:rPr lang="it-IT" sz="1800" b="1" dirty="0" smtClean="0">
                <a:solidFill>
                  <a:srgbClr val="66FFFF"/>
                </a:solidFill>
              </a:rPr>
              <a:t>3.3. </a:t>
            </a:r>
            <a:r>
              <a:rPr lang="it-IT" sz="1800" b="1" i="1" dirty="0" smtClean="0">
                <a:solidFill>
                  <a:srgbClr val="66FFFF"/>
                </a:solidFill>
              </a:rPr>
              <a:t>Portare frutto e diventare discepoli</a:t>
            </a:r>
          </a:p>
          <a:p>
            <a:pPr lvl="1" algn="just">
              <a:buFontTx/>
              <a:buNone/>
              <a:defRPr/>
            </a:pPr>
            <a:endParaRPr lang="it-IT" sz="1200" b="1" dirty="0" smtClean="0">
              <a:solidFill>
                <a:schemeClr val="bg1">
                  <a:lumMod val="95000"/>
                </a:schemeClr>
              </a:solidFill>
            </a:endParaRPr>
          </a:p>
          <a:p>
            <a:pPr lvl="1">
              <a:defRPr/>
            </a:pPr>
            <a:r>
              <a:rPr lang="it-IT" sz="2400" b="1" dirty="0" smtClean="0">
                <a:solidFill>
                  <a:srgbClr val="66FFFF"/>
                </a:solidFill>
              </a:rPr>
              <a:t>3.4.</a:t>
            </a:r>
            <a:r>
              <a:rPr lang="it-IT" sz="2400" b="1" i="1" dirty="0" smtClean="0">
                <a:solidFill>
                  <a:srgbClr val="66FFFF"/>
                </a:solidFill>
              </a:rPr>
              <a:t> </a:t>
            </a:r>
            <a:r>
              <a:rPr lang="it-IT" sz="2400" b="1" i="1" dirty="0" smtClean="0">
                <a:solidFill>
                  <a:srgbClr val="FFFF00"/>
                </a:solidFill>
              </a:rPr>
              <a:t>Rimanere ed essere esauditi</a:t>
            </a:r>
          </a:p>
          <a:p>
            <a:pPr algn="just">
              <a:buFontTx/>
              <a:buNone/>
              <a:defRPr/>
            </a:pPr>
            <a:r>
              <a:rPr lang="it-IT" sz="2000" dirty="0" smtClean="0">
                <a:solidFill>
                  <a:schemeClr val="bg1">
                    <a:lumMod val="95000"/>
                  </a:schemeClr>
                </a:solidFill>
              </a:rPr>
              <a:t>«Se rimanete in me e le mie parole rimangono in voi chiedete quel che volete e vi sarà fatto» (v. 7). Gv 15,4a invita solo a “rimanere”; il  parallelo di Gv 15,7 aggiunge una conseguenza (parallelismo sintetico). L’aggiunta riguarda l’essere esauditi in qualsiasi richiesta, in “quel che volete” (v. 7). I contenuti del nostro “volere” però non sono qualsiasi, ma qualificati dall’avere dentro di noi “le parole” di Cristo, per cui si può dire che Dio si piega a “fare la volontà di colui che compie la sua volontà”.</a:t>
            </a:r>
          </a:p>
          <a:p>
            <a:pPr>
              <a:buFontTx/>
              <a:buNone/>
              <a:defRPr/>
            </a:pPr>
            <a:endParaRPr lang="it-IT" sz="2400" b="1" i="1" dirty="0" smtClean="0">
              <a:solidFill>
                <a:schemeClr val="bg1"/>
              </a:solidFill>
            </a:endParaRPr>
          </a:p>
          <a:p>
            <a:pPr lvl="1">
              <a:defRPr/>
            </a:pPr>
            <a:endParaRPr lang="it-IT" sz="2000" dirty="0" smtClean="0">
              <a:solidFill>
                <a:schemeClr val="bg1"/>
              </a:solidFill>
              <a:ea typeface="+mn-ea"/>
              <a:cs typeface="+mn-cs"/>
            </a:endParaRPr>
          </a:p>
          <a:p>
            <a:pPr>
              <a:defRPr/>
            </a:pPr>
            <a:endParaRPr lang="it-IT" sz="2400" dirty="0" smtClean="0"/>
          </a:p>
          <a:p>
            <a:pPr lvl="1">
              <a:defRPr/>
            </a:pPr>
            <a:endParaRPr lang="it-IT" sz="2000" dirty="0" smtClean="0">
              <a:ea typeface="+mn-ea"/>
              <a:cs typeface="+mn-cs"/>
            </a:endParaRPr>
          </a:p>
          <a:p>
            <a:pPr>
              <a:defRPr/>
            </a:pPr>
            <a:endParaRPr lang="it-IT" sz="24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1">
            <a:lumMod val="25000"/>
          </a:schemeClr>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defRPr/>
            </a:pPr>
            <a:r>
              <a:rPr lang="it-IT" sz="3200" u="sng" dirty="0" smtClean="0">
                <a:solidFill>
                  <a:srgbClr val="66FF66"/>
                </a:solidFill>
              </a:rPr>
              <a:t>Gv 15: Gesù - la “vera vite”</a:t>
            </a:r>
            <a:r>
              <a:rPr lang="it-IT" sz="3200" dirty="0" smtClean="0">
                <a:solidFill>
                  <a:srgbClr val="66FF66"/>
                </a:solidFill>
              </a:rPr>
              <a:t> </a:t>
            </a:r>
            <a:br>
              <a:rPr lang="it-IT" sz="3200" dirty="0" smtClean="0">
                <a:solidFill>
                  <a:srgbClr val="66FF66"/>
                </a:solidFill>
              </a:rPr>
            </a:br>
            <a:r>
              <a:rPr lang="it-IT" sz="3200" dirty="0" smtClean="0">
                <a:solidFill>
                  <a:schemeClr val="bg1">
                    <a:lumMod val="95000"/>
                  </a:schemeClr>
                </a:solidFill>
              </a:rPr>
              <a:t>Dono e compito</a:t>
            </a:r>
          </a:p>
        </p:txBody>
      </p:sp>
      <p:sp>
        <p:nvSpPr>
          <p:cNvPr id="19459" name="Rectangle 3"/>
          <p:cNvSpPr>
            <a:spLocks noGrp="1" noChangeArrowheads="1"/>
          </p:cNvSpPr>
          <p:nvPr>
            <p:ph type="body" idx="1"/>
          </p:nvPr>
        </p:nvSpPr>
        <p:spPr>
          <a:xfrm>
            <a:off x="457200" y="1600200"/>
            <a:ext cx="8435975" cy="4924425"/>
          </a:xfrm>
        </p:spPr>
        <p:txBody>
          <a:bodyPr/>
          <a:lstStyle/>
          <a:p>
            <a:pPr>
              <a:defRPr/>
            </a:pPr>
            <a:r>
              <a:rPr lang="it-IT" sz="2400" b="1" dirty="0" smtClean="0">
                <a:solidFill>
                  <a:srgbClr val="FFFF00"/>
                </a:solidFill>
              </a:rPr>
              <a:t>4.</a:t>
            </a:r>
            <a:r>
              <a:rPr lang="it-IT" sz="2400" b="1" i="1" dirty="0" smtClean="0">
                <a:solidFill>
                  <a:srgbClr val="FFFF00"/>
                </a:solidFill>
              </a:rPr>
              <a:t> Grazia e libertà</a:t>
            </a:r>
            <a:endParaRPr lang="it-IT" sz="2000" b="1" i="1" dirty="0" smtClean="0">
              <a:solidFill>
                <a:schemeClr val="bg1">
                  <a:lumMod val="95000"/>
                </a:schemeClr>
              </a:solidFill>
            </a:endParaRPr>
          </a:p>
          <a:p>
            <a:pPr algn="just">
              <a:defRPr/>
            </a:pPr>
            <a:r>
              <a:rPr lang="it-IT" sz="2000" dirty="0" smtClean="0">
                <a:solidFill>
                  <a:schemeClr val="bg1">
                    <a:lumMod val="95000"/>
                  </a:schemeClr>
                </a:solidFill>
              </a:rPr>
              <a:t>         L’unione tra la vite e i tralci, che in natura va da sé, </a:t>
            </a:r>
            <a:r>
              <a:rPr lang="it-IT" sz="2000" dirty="0" smtClean="0">
                <a:solidFill>
                  <a:srgbClr val="FFFF00"/>
                </a:solidFill>
              </a:rPr>
              <a:t>fuori metafora non è qualcosa di automatico</a:t>
            </a:r>
            <a:r>
              <a:rPr lang="it-IT" sz="2000" dirty="0" smtClean="0">
                <a:solidFill>
                  <a:schemeClr val="bg1">
                    <a:lumMod val="95000"/>
                  </a:schemeClr>
                </a:solidFill>
              </a:rPr>
              <a:t>, ma è frutto della grazia di Cristo e della libertà dei discepoli. Il testo mostra che tale rapporto è inseparabilmente </a:t>
            </a:r>
            <a:r>
              <a:rPr lang="it-IT" sz="2000" u="sng" dirty="0" smtClean="0">
                <a:solidFill>
                  <a:srgbClr val="FFFF00"/>
                </a:solidFill>
              </a:rPr>
              <a:t>dono e compito</a:t>
            </a:r>
            <a:r>
              <a:rPr lang="it-IT" sz="2000" dirty="0" smtClean="0">
                <a:solidFill>
                  <a:schemeClr val="bg1">
                    <a:lumMod val="95000"/>
                  </a:schemeClr>
                </a:solidFill>
              </a:rPr>
              <a:t>.</a:t>
            </a:r>
          </a:p>
          <a:p>
            <a:pPr algn="just">
              <a:defRPr/>
            </a:pPr>
            <a:r>
              <a:rPr lang="it-IT" sz="2000" dirty="0" smtClean="0">
                <a:solidFill>
                  <a:schemeClr val="bg1">
                    <a:lumMod val="95000"/>
                  </a:schemeClr>
                </a:solidFill>
              </a:rPr>
              <a:t>	</a:t>
            </a:r>
            <a:r>
              <a:rPr lang="it-IT" sz="2000" dirty="0" smtClean="0">
                <a:solidFill>
                  <a:srgbClr val="FFFF00"/>
                </a:solidFill>
              </a:rPr>
              <a:t>Essere tralci è un </a:t>
            </a:r>
            <a:r>
              <a:rPr lang="it-IT" sz="2000" i="1" dirty="0" smtClean="0">
                <a:solidFill>
                  <a:srgbClr val="FFFF00"/>
                </a:solidFill>
              </a:rPr>
              <a:t>dono</a:t>
            </a:r>
            <a:r>
              <a:rPr lang="it-IT" sz="2000" i="1" dirty="0" smtClean="0">
                <a:solidFill>
                  <a:schemeClr val="bg1">
                    <a:lumMod val="95000"/>
                  </a:schemeClr>
                </a:solidFill>
              </a:rPr>
              <a:t>: </a:t>
            </a:r>
            <a:r>
              <a:rPr lang="it-IT" sz="2000" dirty="0" smtClean="0">
                <a:solidFill>
                  <a:schemeClr val="bg1">
                    <a:lumMod val="95000"/>
                  </a:schemeClr>
                </a:solidFill>
              </a:rPr>
              <a:t>sono costituiti tali - «voi siete i tralci» (v. 5a) – senza aver fatto nulla per esserlo. Grazia è anche il portare frutto: «perché senza di me non potete fare niente» (v. 5b), mentre in lui tutto è possibile (cf. Fil 4,13).</a:t>
            </a:r>
          </a:p>
          <a:p>
            <a:pPr algn="just">
              <a:defRPr/>
            </a:pPr>
            <a:r>
              <a:rPr lang="it-IT" sz="2000" i="1" dirty="0" smtClean="0">
                <a:solidFill>
                  <a:schemeClr val="bg1">
                    <a:lumMod val="95000"/>
                  </a:schemeClr>
                </a:solidFill>
              </a:rPr>
              <a:t>	</a:t>
            </a:r>
            <a:r>
              <a:rPr lang="it-IT" sz="2000" i="1" dirty="0" smtClean="0">
                <a:solidFill>
                  <a:srgbClr val="FFFF00"/>
                </a:solidFill>
              </a:rPr>
              <a:t>Compito </a:t>
            </a:r>
            <a:r>
              <a:rPr lang="it-IT" sz="2000" dirty="0" smtClean="0">
                <a:solidFill>
                  <a:srgbClr val="FFFF00"/>
                </a:solidFill>
              </a:rPr>
              <a:t>dei discepoli è invece “rimanere”</a:t>
            </a:r>
            <a:r>
              <a:rPr lang="it-IT" sz="2000" dirty="0" smtClean="0">
                <a:solidFill>
                  <a:schemeClr val="bg1">
                    <a:lumMod val="95000"/>
                  </a:schemeClr>
                </a:solidFill>
              </a:rPr>
              <a:t> </a:t>
            </a:r>
            <a:r>
              <a:rPr lang="it-IT" sz="2000" dirty="0" smtClean="0">
                <a:solidFill>
                  <a:schemeClr val="bg1">
                    <a:lumMod val="95000"/>
                  </a:schemeClr>
                </a:solidFill>
              </a:rPr>
              <a:t>(non </a:t>
            </a:r>
            <a:r>
              <a:rPr lang="it-IT" sz="2000" dirty="0" smtClean="0">
                <a:solidFill>
                  <a:schemeClr val="bg1">
                    <a:lumMod val="95000"/>
                  </a:schemeClr>
                </a:solidFill>
              </a:rPr>
              <a:t>occorre </a:t>
            </a:r>
            <a:r>
              <a:rPr lang="it-IT" sz="2000" dirty="0" smtClean="0">
                <a:solidFill>
                  <a:schemeClr val="bg1">
                    <a:lumMod val="95000"/>
                  </a:schemeClr>
                </a:solidFill>
              </a:rPr>
              <a:t>raccomandarlo </a:t>
            </a:r>
            <a:r>
              <a:rPr lang="it-IT" sz="2000" dirty="0" smtClean="0">
                <a:solidFill>
                  <a:schemeClr val="bg1">
                    <a:lumMod val="95000"/>
                  </a:schemeClr>
                </a:solidFill>
              </a:rPr>
              <a:t>ai tralci). I discepoli possono scegliere liberamente se “rimanere” o meno, come risulta dalle frasi condizionali antitetiche: «Se uno rimane in me» / «Se uno non rimane in me» (vv. 5b. 6); ma sono invitati a fare la scelta giusta: «Rimanete in me».</a:t>
            </a:r>
            <a:endParaRPr lang="it-IT" sz="2000" b="1" i="1" dirty="0" smtClean="0">
              <a:solidFill>
                <a:schemeClr val="bg1">
                  <a:lumMod val="95000"/>
                </a:schemeClr>
              </a:solidFill>
            </a:endParaRPr>
          </a:p>
          <a:p>
            <a:pPr lvl="1">
              <a:defRPr/>
            </a:pPr>
            <a:endParaRPr lang="it-IT" sz="2000" dirty="0" smtClean="0">
              <a:ea typeface="+mn-ea"/>
              <a:cs typeface="+mn-cs"/>
            </a:endParaRPr>
          </a:p>
          <a:p>
            <a:pPr>
              <a:defRPr/>
            </a:pPr>
            <a:endParaRPr lang="it-IT" sz="2400" dirty="0" smtClean="0"/>
          </a:p>
          <a:p>
            <a:pPr lvl="1">
              <a:defRPr/>
            </a:pPr>
            <a:endParaRPr lang="it-IT" sz="2000" dirty="0" smtClean="0">
              <a:ea typeface="+mn-ea"/>
              <a:cs typeface="+mn-cs"/>
            </a:endParaRPr>
          </a:p>
          <a:p>
            <a:pPr>
              <a:defRPr/>
            </a:pPr>
            <a:endParaRPr lang="it-IT" sz="24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274638"/>
            <a:ext cx="8229600" cy="850900"/>
          </a:xfrm>
        </p:spPr>
        <p:txBody>
          <a:bodyPr/>
          <a:lstStyle/>
          <a:p>
            <a:pPr algn="l" eaLnBrk="1" hangingPunct="1"/>
            <a:r>
              <a:rPr lang="it-IT" altLang="it-IT" sz="3200" dirty="0" smtClean="0">
                <a:solidFill>
                  <a:srgbClr val="FF6600"/>
                </a:solidFill>
                <a:latin typeface="Tahoma" panose="020B0604030504040204" pitchFamily="34" charset="0"/>
              </a:rPr>
              <a:t/>
            </a:r>
            <a:br>
              <a:rPr lang="it-IT" altLang="it-IT" sz="3200" dirty="0" smtClean="0">
                <a:solidFill>
                  <a:srgbClr val="FF6600"/>
                </a:solidFill>
                <a:latin typeface="Tahoma" panose="020B0604030504040204" pitchFamily="34" charset="0"/>
              </a:rPr>
            </a:br>
            <a:r>
              <a:rPr lang="it-IT" altLang="it-IT" sz="3200" dirty="0" smtClean="0">
                <a:solidFill>
                  <a:srgbClr val="FF6600"/>
                </a:solidFill>
                <a:latin typeface="Tahoma" panose="020B0604030504040204" pitchFamily="34" charset="0"/>
              </a:rPr>
              <a:t/>
            </a:r>
            <a:br>
              <a:rPr lang="it-IT" altLang="it-IT" sz="3200" dirty="0" smtClean="0">
                <a:solidFill>
                  <a:srgbClr val="FF6600"/>
                </a:solidFill>
                <a:latin typeface="Tahoma" panose="020B0604030504040204" pitchFamily="34" charset="0"/>
              </a:rPr>
            </a:br>
            <a:r>
              <a:rPr lang="it-IT" altLang="it-IT" sz="3200" dirty="0" smtClean="0">
                <a:solidFill>
                  <a:srgbClr val="FF6600"/>
                </a:solidFill>
                <a:latin typeface="Tahoma" panose="020B0604030504040204" pitchFamily="34" charset="0"/>
              </a:rPr>
              <a:t>Lezioni </a:t>
            </a:r>
            <a:r>
              <a:rPr lang="it-IT" altLang="it-IT" sz="3200" dirty="0" smtClean="0">
                <a:solidFill>
                  <a:schemeClr val="bg1"/>
                </a:solidFill>
                <a:latin typeface="Tahoma" panose="020B0604030504040204" pitchFamily="34" charset="0"/>
              </a:rPr>
              <a:t>3-4</a:t>
            </a:r>
            <a:br>
              <a:rPr lang="it-IT" altLang="it-IT" sz="3200" dirty="0" smtClean="0">
                <a:solidFill>
                  <a:schemeClr val="bg1"/>
                </a:solidFill>
                <a:latin typeface="Tahoma" panose="020B0604030504040204" pitchFamily="34" charset="0"/>
              </a:rPr>
            </a:br>
            <a:r>
              <a:rPr lang="it-IT" altLang="it-IT" sz="3200" dirty="0" smtClean="0">
                <a:solidFill>
                  <a:schemeClr val="bg1"/>
                </a:solidFill>
                <a:latin typeface="Tahoma" panose="020B0604030504040204" pitchFamily="34" charset="0"/>
              </a:rPr>
              <a:t>___________________________________</a:t>
            </a:r>
            <a:br>
              <a:rPr lang="it-IT" altLang="it-IT" sz="3200" dirty="0" smtClean="0">
                <a:solidFill>
                  <a:schemeClr val="bg1"/>
                </a:solidFill>
                <a:latin typeface="Tahoma" panose="020B0604030504040204" pitchFamily="34" charset="0"/>
              </a:rPr>
            </a:br>
            <a:endParaRPr lang="en-US" altLang="it-IT" sz="3200" dirty="0" smtClean="0">
              <a:solidFill>
                <a:schemeClr val="bg1"/>
              </a:solidFill>
              <a:latin typeface="Tahoma" panose="020B0604030504040204" pitchFamily="34" charset="0"/>
            </a:endParaRPr>
          </a:p>
        </p:txBody>
      </p:sp>
      <p:sp>
        <p:nvSpPr>
          <p:cNvPr id="10243" name="Rectangle 3"/>
          <p:cNvSpPr>
            <a:spLocks noGrp="1" noChangeArrowheads="1"/>
          </p:cNvSpPr>
          <p:nvPr>
            <p:ph type="body" idx="1"/>
          </p:nvPr>
        </p:nvSpPr>
        <p:spPr>
          <a:xfrm>
            <a:off x="457200" y="1268413"/>
            <a:ext cx="8229600" cy="4824412"/>
          </a:xfrm>
        </p:spPr>
        <p:txBody>
          <a:bodyPr/>
          <a:lstStyle/>
          <a:p>
            <a:pPr eaLnBrk="1" hangingPunct="1">
              <a:buFontTx/>
              <a:buNone/>
            </a:pPr>
            <a:r>
              <a:rPr lang="pl-PL" altLang="it-IT" sz="3600" dirty="0" smtClean="0">
                <a:solidFill>
                  <a:srgbClr val="003300"/>
                </a:solidFill>
              </a:rPr>
              <a:t>	</a:t>
            </a:r>
          </a:p>
          <a:p>
            <a:pPr eaLnBrk="1" hangingPunct="1">
              <a:buFontTx/>
              <a:buNone/>
            </a:pPr>
            <a:r>
              <a:rPr lang="it-IT" altLang="it-IT" sz="2800" dirty="0" smtClean="0">
                <a:solidFill>
                  <a:srgbClr val="F2F2F2"/>
                </a:solidFill>
                <a:latin typeface="Tahoma" panose="020B0604030504040204" pitchFamily="34" charset="0"/>
              </a:rPr>
              <a:t>1) </a:t>
            </a:r>
            <a:r>
              <a:rPr lang="it-IT" altLang="it-IT" sz="2800" dirty="0" smtClean="0">
                <a:solidFill>
                  <a:srgbClr val="66FFFF"/>
                </a:solidFill>
                <a:latin typeface="Tahoma" panose="020B0604030504040204" pitchFamily="34" charset="0"/>
              </a:rPr>
              <a:t>Il</a:t>
            </a:r>
            <a:r>
              <a:rPr lang="it-IT" altLang="it-IT" sz="2800" dirty="0" smtClean="0">
                <a:solidFill>
                  <a:srgbClr val="FFFF00"/>
                </a:solidFill>
                <a:latin typeface="Tahoma" panose="020B0604030504040204" pitchFamily="34" charset="0"/>
              </a:rPr>
              <a:t> </a:t>
            </a:r>
            <a:r>
              <a:rPr lang="it-IT" altLang="it-IT" sz="2800" i="1" dirty="0" smtClean="0">
                <a:solidFill>
                  <a:srgbClr val="FFFF00"/>
                </a:solidFill>
                <a:latin typeface="Tahoma" panose="020B0604030504040204" pitchFamily="34" charset="0"/>
              </a:rPr>
              <a:t>hypodeigma e i dialoghi con Pietro</a:t>
            </a:r>
          </a:p>
          <a:p>
            <a:pPr eaLnBrk="1" hangingPunct="1">
              <a:buFontTx/>
              <a:buNone/>
            </a:pPr>
            <a:r>
              <a:rPr lang="it-IT" altLang="it-IT" sz="2800" dirty="0" smtClean="0">
                <a:solidFill>
                  <a:srgbClr val="F2F2F2"/>
                </a:solidFill>
                <a:latin typeface="Tahoma" panose="020B0604030504040204" pitchFamily="34" charset="0"/>
              </a:rPr>
              <a:t>2) </a:t>
            </a:r>
            <a:r>
              <a:rPr lang="it-IT" altLang="it-IT" sz="2800" dirty="0" smtClean="0">
                <a:solidFill>
                  <a:srgbClr val="66FFFF"/>
                </a:solidFill>
                <a:latin typeface="Tahoma" panose="020B0604030504040204" pitchFamily="34" charset="0"/>
              </a:rPr>
              <a:t>Gv 13-14: </a:t>
            </a:r>
            <a:r>
              <a:rPr lang="it-IT" altLang="it-IT" sz="2800" dirty="0" smtClean="0">
                <a:solidFill>
                  <a:srgbClr val="FFFF00"/>
                </a:solidFill>
                <a:latin typeface="Tahoma" panose="020B0604030504040204" pitchFamily="34" charset="0"/>
              </a:rPr>
              <a:t>I quattro colloqui con i discepoli</a:t>
            </a:r>
          </a:p>
          <a:p>
            <a:pPr marL="914400" lvl="1" indent="-514350" eaLnBrk="1" hangingPunct="1">
              <a:buFontTx/>
              <a:buAutoNum type="arabicPeriod"/>
            </a:pPr>
            <a:r>
              <a:rPr lang="it-IT" altLang="it-IT" sz="2400" u="sng" dirty="0" smtClean="0">
                <a:solidFill>
                  <a:srgbClr val="FF6600"/>
                </a:solidFill>
              </a:rPr>
              <a:t>Con Pietro</a:t>
            </a:r>
            <a:r>
              <a:rPr lang="it-IT" altLang="it-IT" sz="2400" dirty="0" smtClean="0">
                <a:solidFill>
                  <a:srgbClr val="FF6600"/>
                </a:solidFill>
              </a:rPr>
              <a:t> (</a:t>
            </a:r>
            <a:r>
              <a:rPr lang="it-IT" altLang="it-IT" sz="2400" dirty="0" smtClean="0">
                <a:solidFill>
                  <a:schemeClr val="bg1"/>
                </a:solidFill>
              </a:rPr>
              <a:t>Gv 13,33-38</a:t>
            </a:r>
            <a:r>
              <a:rPr lang="it-IT" altLang="it-IT" sz="2400" dirty="0" smtClean="0">
                <a:solidFill>
                  <a:srgbClr val="FF6600"/>
                </a:solidFill>
              </a:rPr>
              <a:t>)</a:t>
            </a:r>
            <a:endParaRPr lang="it-IT" altLang="it-IT" sz="2400" u="sng" dirty="0" smtClean="0">
              <a:solidFill>
                <a:srgbClr val="FF6600"/>
              </a:solidFill>
            </a:endParaRPr>
          </a:p>
          <a:p>
            <a:pPr marL="914400" lvl="1" indent="-514350" eaLnBrk="1" hangingPunct="1">
              <a:buFontTx/>
              <a:buAutoNum type="arabicPeriod"/>
            </a:pPr>
            <a:r>
              <a:rPr lang="it-IT" altLang="it-IT" sz="2400" u="sng" dirty="0" smtClean="0">
                <a:solidFill>
                  <a:srgbClr val="FF6600"/>
                </a:solidFill>
              </a:rPr>
              <a:t>Con Tommaso e Filippo</a:t>
            </a:r>
            <a:r>
              <a:rPr lang="it-IT" altLang="it-IT" sz="2400" dirty="0" smtClean="0">
                <a:solidFill>
                  <a:srgbClr val="FF6600"/>
                </a:solidFill>
              </a:rPr>
              <a:t> (</a:t>
            </a:r>
            <a:r>
              <a:rPr lang="it-IT" altLang="it-IT" sz="2400" dirty="0" smtClean="0">
                <a:solidFill>
                  <a:schemeClr val="bg1"/>
                </a:solidFill>
              </a:rPr>
              <a:t>Gv 14,1-18</a:t>
            </a:r>
            <a:r>
              <a:rPr lang="it-IT" altLang="it-IT" sz="2400" dirty="0" smtClean="0">
                <a:solidFill>
                  <a:srgbClr val="FF6600"/>
                </a:solidFill>
              </a:rPr>
              <a:t>)</a:t>
            </a:r>
            <a:endParaRPr lang="it-IT" altLang="it-IT" sz="2400" u="sng" dirty="0" smtClean="0">
              <a:solidFill>
                <a:srgbClr val="FFFF00"/>
              </a:solidFill>
              <a:latin typeface="Tahoma" panose="020B0604030504040204" pitchFamily="34" charset="0"/>
            </a:endParaRPr>
          </a:p>
          <a:p>
            <a:pPr marL="914400" lvl="1" indent="-514350" eaLnBrk="1" hangingPunct="1">
              <a:buFontTx/>
              <a:buAutoNum type="arabicPeriod"/>
            </a:pPr>
            <a:r>
              <a:rPr lang="it-IT" altLang="it-IT" sz="2400" u="sng" dirty="0" smtClean="0">
                <a:solidFill>
                  <a:srgbClr val="FF6600"/>
                </a:solidFill>
              </a:rPr>
              <a:t>Con l’altro Giuda</a:t>
            </a:r>
            <a:r>
              <a:rPr lang="it-IT" altLang="it-IT" sz="2400" dirty="0" smtClean="0">
                <a:solidFill>
                  <a:srgbClr val="FF6600"/>
                </a:solidFill>
              </a:rPr>
              <a:t> (</a:t>
            </a:r>
            <a:r>
              <a:rPr lang="it-IT" altLang="it-IT" sz="2400" dirty="0" smtClean="0">
                <a:solidFill>
                  <a:schemeClr val="bg1"/>
                </a:solidFill>
              </a:rPr>
              <a:t>Gv </a:t>
            </a:r>
            <a:r>
              <a:rPr lang="it-IT" altLang="it-IT" sz="2400" smtClean="0">
                <a:solidFill>
                  <a:schemeClr val="bg1"/>
                </a:solidFill>
              </a:rPr>
              <a:t>14,19-31</a:t>
            </a:r>
            <a:r>
              <a:rPr lang="it-IT" altLang="it-IT" sz="2400" smtClean="0">
                <a:solidFill>
                  <a:srgbClr val="FF6600"/>
                </a:solidFill>
              </a:rPr>
              <a:t>)</a:t>
            </a:r>
            <a:endParaRPr lang="it-IT" altLang="it-IT" sz="2400" dirty="0" smtClean="0">
              <a:solidFill>
                <a:srgbClr val="FF6600"/>
              </a:solidFill>
            </a:endParaRPr>
          </a:p>
        </p:txBody>
      </p:sp>
      <p:pic>
        <p:nvPicPr>
          <p:cNvPr id="4100" name="Picture 5" descr="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0425" y="6229350"/>
            <a:ext cx="2592388"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1000"/>
                                  </p:stCondLst>
                                  <p:childTnLst>
                                    <p:set>
                                      <p:cBhvr>
                                        <p:cTn id="6" dur="1" fill="hold">
                                          <p:stCondLst>
                                            <p:cond delay="0"/>
                                          </p:stCondLst>
                                        </p:cTn>
                                        <p:tgtEl>
                                          <p:spTgt spid="10243">
                                            <p:txEl>
                                              <p:pRg st="0" end="0"/>
                                            </p:txEl>
                                          </p:spTgt>
                                        </p:tgtEl>
                                        <p:attrNameLst>
                                          <p:attrName>style.visibility</p:attrName>
                                        </p:attrNameLst>
                                      </p:cBhvr>
                                      <p:to>
                                        <p:strVal val="visible"/>
                                      </p:to>
                                    </p:set>
                                  </p:childTnLst>
                                </p:cTn>
                              </p:par>
                              <p:par>
                                <p:cTn id="7" presetID="1" presetClass="entr" presetSubtype="0" fill="hold" grpId="0" nodeType="withEffect">
                                  <p:stCondLst>
                                    <p:cond delay="3000"/>
                                  </p:stCondLst>
                                  <p:childTnLst>
                                    <p:set>
                                      <p:cBhvr>
                                        <p:cTn id="8" dur="1" fill="hold">
                                          <p:stCondLst>
                                            <p:cond delay="0"/>
                                          </p:stCondLst>
                                        </p:cTn>
                                        <p:tgtEl>
                                          <p:spTgt spid="10243">
                                            <p:txEl>
                                              <p:pRg st="1" end="1"/>
                                            </p:txEl>
                                          </p:spTgt>
                                        </p:tgtEl>
                                        <p:attrNameLst>
                                          <p:attrName>style.visibility</p:attrName>
                                        </p:attrNameLst>
                                      </p:cBhvr>
                                      <p:to>
                                        <p:strVal val="visible"/>
                                      </p:to>
                                    </p:set>
                                  </p:childTnLst>
                                </p:cTn>
                              </p:par>
                              <p:par>
                                <p:cTn id="9" presetID="1" presetClass="entr" presetSubtype="0" fill="hold" grpId="0" nodeType="withEffect">
                                  <p:stCondLst>
                                    <p:cond delay="300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24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24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24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olo 1"/>
          <p:cNvSpPr>
            <a:spLocks noGrp="1"/>
          </p:cNvSpPr>
          <p:nvPr>
            <p:ph type="title"/>
          </p:nvPr>
        </p:nvSpPr>
        <p:spPr/>
        <p:txBody>
          <a:bodyPr/>
          <a:lstStyle/>
          <a:p>
            <a:endParaRPr lang="it-IT" altLang="it-IT" smtClean="0"/>
          </a:p>
        </p:txBody>
      </p:sp>
      <p:sp>
        <p:nvSpPr>
          <p:cNvPr id="31747" name="Segnaposto contenuto 2"/>
          <p:cNvSpPr>
            <a:spLocks noGrp="1"/>
          </p:cNvSpPr>
          <p:nvPr>
            <p:ph idx="1"/>
          </p:nvPr>
        </p:nvSpPr>
        <p:spPr/>
        <p:txBody>
          <a:bodyPr/>
          <a:lstStyle/>
          <a:p>
            <a:endParaRPr lang="it-IT" altLang="it-IT"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endParaRPr lang="it-IT" altLang="it-IT" smtClean="0"/>
          </a:p>
        </p:txBody>
      </p:sp>
      <p:sp>
        <p:nvSpPr>
          <p:cNvPr id="9219" name="Rectangle 3"/>
          <p:cNvSpPr>
            <a:spLocks noGrp="1" noChangeArrowheads="1"/>
          </p:cNvSpPr>
          <p:nvPr>
            <p:ph type="body" idx="1"/>
          </p:nvPr>
        </p:nvSpPr>
        <p:spPr/>
        <p:txBody>
          <a:bodyPr/>
          <a:lstStyle/>
          <a:p>
            <a:pPr eaLnBrk="1" hangingPunct="1"/>
            <a:endParaRPr lang="it-IT" altLang="it-IT" smtClean="0"/>
          </a:p>
        </p:txBody>
      </p:sp>
      <p:pic>
        <p:nvPicPr>
          <p:cNvPr id="9220" name="Picture 4" descr="Claret0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938"/>
            <a:ext cx="9144000" cy="687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it-IT" altLang="it-IT" smtClean="0">
                <a:solidFill>
                  <a:srgbClr val="FF6600"/>
                </a:solidFill>
              </a:rPr>
              <a:t>Gv 14,6-7</a:t>
            </a:r>
          </a:p>
        </p:txBody>
      </p:sp>
      <p:sp>
        <p:nvSpPr>
          <p:cNvPr id="13315" name="Rectangle 3"/>
          <p:cNvSpPr>
            <a:spLocks noGrp="1" noChangeArrowheads="1"/>
          </p:cNvSpPr>
          <p:nvPr>
            <p:ph type="body" idx="1"/>
          </p:nvPr>
        </p:nvSpPr>
        <p:spPr/>
        <p:txBody>
          <a:bodyPr/>
          <a:lstStyle/>
          <a:p>
            <a:pPr algn="just" eaLnBrk="1" hangingPunct="1">
              <a:buFontTx/>
              <a:buNone/>
            </a:pPr>
            <a:r>
              <a:rPr lang="it-IT" altLang="it-IT" smtClean="0">
                <a:solidFill>
                  <a:schemeClr val="bg1"/>
                </a:solidFill>
              </a:rPr>
              <a:t>«Io sono la via e la verità e la vita. </a:t>
            </a:r>
          </a:p>
          <a:p>
            <a:pPr algn="just" eaLnBrk="1" hangingPunct="1">
              <a:buFontTx/>
              <a:buNone/>
            </a:pPr>
            <a:r>
              <a:rPr lang="it-IT" altLang="it-IT" smtClean="0">
                <a:solidFill>
                  <a:schemeClr val="bg1"/>
                </a:solidFill>
              </a:rPr>
              <a:t>Nessuno va al Padre </a:t>
            </a:r>
          </a:p>
          <a:p>
            <a:pPr algn="just" eaLnBrk="1" hangingPunct="1">
              <a:buFontTx/>
              <a:buNone/>
            </a:pPr>
            <a:r>
              <a:rPr lang="it-IT" altLang="it-IT" smtClean="0">
                <a:solidFill>
                  <a:schemeClr val="bg1"/>
                </a:solidFill>
              </a:rPr>
              <a:t>se non attraverso di me. </a:t>
            </a:r>
          </a:p>
          <a:p>
            <a:pPr algn="just" eaLnBrk="1" hangingPunct="1">
              <a:buFontTx/>
              <a:buNone/>
            </a:pPr>
            <a:r>
              <a:rPr lang="it-IT" altLang="it-IT" smtClean="0">
                <a:solidFill>
                  <a:schemeClr val="bg1"/>
                </a:solidFill>
              </a:rPr>
              <a:t>Se voi mi aveste conosciuto, </a:t>
            </a:r>
          </a:p>
          <a:p>
            <a:pPr algn="just" eaLnBrk="1" hangingPunct="1">
              <a:buFontTx/>
              <a:buNone/>
            </a:pPr>
            <a:r>
              <a:rPr lang="it-IT" altLang="it-IT" smtClean="0">
                <a:solidFill>
                  <a:schemeClr val="bg1"/>
                </a:solidFill>
              </a:rPr>
              <a:t>anche il mio Padre conoscereste, </a:t>
            </a:r>
          </a:p>
          <a:p>
            <a:pPr algn="just" eaLnBrk="1" hangingPunct="1">
              <a:buFontTx/>
              <a:buNone/>
            </a:pPr>
            <a:r>
              <a:rPr lang="it-IT" altLang="it-IT" smtClean="0">
                <a:solidFill>
                  <a:schemeClr val="bg1"/>
                </a:solidFill>
              </a:rPr>
              <a:t>e fin d'ora voi lo conoscete e l'avete visto».</a:t>
            </a:r>
          </a:p>
          <a:p>
            <a:pPr eaLnBrk="1" hangingPunct="1">
              <a:buFontTx/>
              <a:buNone/>
            </a:pPr>
            <a:endParaRPr lang="it-IT" altLang="it-IT" smtClean="0">
              <a:solidFill>
                <a:srgbClr val="FFFF00"/>
              </a:solidFill>
              <a:latin typeface="ALPHABETUM Unicode" panose="02000504000000020003" pitchFamily="2"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it-IT" altLang="it-IT" smtClean="0">
                <a:solidFill>
                  <a:srgbClr val="FF3300"/>
                </a:solidFill>
              </a:rPr>
              <a:t>Gv 14,16</a:t>
            </a:r>
          </a:p>
        </p:txBody>
      </p:sp>
      <p:sp>
        <p:nvSpPr>
          <p:cNvPr id="15363" name="Rectangle 3"/>
          <p:cNvSpPr>
            <a:spLocks noGrp="1" noChangeArrowheads="1"/>
          </p:cNvSpPr>
          <p:nvPr>
            <p:ph type="body" idx="1"/>
          </p:nvPr>
        </p:nvSpPr>
        <p:spPr/>
        <p:txBody>
          <a:bodyPr/>
          <a:lstStyle/>
          <a:p>
            <a:pPr eaLnBrk="1" hangingPunct="1">
              <a:buFontTx/>
              <a:buNone/>
            </a:pPr>
            <a:r>
              <a:rPr lang="en-US" altLang="it-IT" b="1" smtClean="0">
                <a:solidFill>
                  <a:schemeClr val="bg1"/>
                </a:solidFill>
              </a:rPr>
              <a:t>Gv 14,16</a:t>
            </a:r>
            <a:r>
              <a:rPr lang="en-US" altLang="it-IT" smtClean="0">
                <a:solidFill>
                  <a:schemeClr val="bg1"/>
                </a:solidFill>
              </a:rPr>
              <a:t> </a:t>
            </a:r>
          </a:p>
          <a:p>
            <a:pPr eaLnBrk="1" hangingPunct="1">
              <a:buFontTx/>
              <a:buNone/>
            </a:pPr>
            <a:r>
              <a:rPr lang="it-IT" altLang="it-IT" smtClean="0">
                <a:solidFill>
                  <a:schemeClr val="bg1"/>
                </a:solidFill>
              </a:rPr>
              <a:t>Io pregherò il Padre </a:t>
            </a:r>
          </a:p>
          <a:p>
            <a:pPr eaLnBrk="1" hangingPunct="1">
              <a:buFontTx/>
              <a:buNone/>
            </a:pPr>
            <a:r>
              <a:rPr lang="it-IT" altLang="it-IT" smtClean="0">
                <a:solidFill>
                  <a:schemeClr val="bg1"/>
                </a:solidFill>
              </a:rPr>
              <a:t>ed egli vi darà un altro Paraclito, </a:t>
            </a:r>
          </a:p>
          <a:p>
            <a:pPr eaLnBrk="1" hangingPunct="1">
              <a:buFontTx/>
              <a:buNone/>
            </a:pPr>
            <a:r>
              <a:rPr lang="it-IT" altLang="it-IT" smtClean="0">
                <a:solidFill>
                  <a:schemeClr val="bg1"/>
                </a:solidFill>
              </a:rPr>
              <a:t>affinché sia per sempre con voi.</a:t>
            </a:r>
          </a:p>
          <a:p>
            <a:pPr eaLnBrk="1" hangingPunct="1"/>
            <a:endParaRPr lang="it-IT" altLang="it-IT" smtClean="0">
              <a:solidFill>
                <a:schemeClr val="bg1"/>
              </a:solidFill>
            </a:endParaRPr>
          </a:p>
          <a:p>
            <a:pPr eaLnBrk="1" hangingPunct="1"/>
            <a:endParaRPr lang="it-IT" altLang="it-IT" sz="3600" smtClean="0">
              <a:latin typeface="ALPHABETUM Unicode" panose="02000504000000020003" pitchFamily="2"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274638"/>
            <a:ext cx="8229600" cy="850900"/>
          </a:xfrm>
        </p:spPr>
        <p:txBody>
          <a:bodyPr/>
          <a:lstStyle/>
          <a:p>
            <a:pPr algn="l" eaLnBrk="1" hangingPunct="1"/>
            <a:r>
              <a:rPr lang="it-IT" altLang="it-IT" sz="3200" dirty="0" smtClean="0">
                <a:solidFill>
                  <a:srgbClr val="FF6600"/>
                </a:solidFill>
                <a:latin typeface="Tahoma" panose="020B0604030504040204" pitchFamily="34" charset="0"/>
              </a:rPr>
              <a:t/>
            </a:r>
            <a:br>
              <a:rPr lang="it-IT" altLang="it-IT" sz="3200" dirty="0" smtClean="0">
                <a:solidFill>
                  <a:srgbClr val="FF6600"/>
                </a:solidFill>
                <a:latin typeface="Tahoma" panose="020B0604030504040204" pitchFamily="34" charset="0"/>
              </a:rPr>
            </a:br>
            <a:r>
              <a:rPr lang="it-IT" altLang="it-IT" sz="3200" dirty="0" smtClean="0">
                <a:solidFill>
                  <a:srgbClr val="FF6600"/>
                </a:solidFill>
                <a:latin typeface="Tahoma" panose="020B0604030504040204" pitchFamily="34" charset="0"/>
              </a:rPr>
              <a:t/>
            </a:r>
            <a:br>
              <a:rPr lang="it-IT" altLang="it-IT" sz="3200" dirty="0" smtClean="0">
                <a:solidFill>
                  <a:srgbClr val="FF6600"/>
                </a:solidFill>
                <a:latin typeface="Tahoma" panose="020B0604030504040204" pitchFamily="34" charset="0"/>
              </a:rPr>
            </a:br>
            <a:r>
              <a:rPr lang="it-IT" altLang="it-IT" sz="3200" dirty="0" smtClean="0">
                <a:solidFill>
                  <a:srgbClr val="FF6600"/>
                </a:solidFill>
                <a:latin typeface="Tahoma" panose="020B0604030504040204" pitchFamily="34" charset="0"/>
              </a:rPr>
              <a:t>Lezioni </a:t>
            </a:r>
            <a:r>
              <a:rPr lang="it-IT" altLang="it-IT" sz="3200" dirty="0" smtClean="0">
                <a:solidFill>
                  <a:schemeClr val="bg1"/>
                </a:solidFill>
                <a:latin typeface="Tahoma" panose="020B0604030504040204" pitchFamily="34" charset="0"/>
              </a:rPr>
              <a:t>5-6</a:t>
            </a:r>
            <a:br>
              <a:rPr lang="it-IT" altLang="it-IT" sz="3200" dirty="0" smtClean="0">
                <a:solidFill>
                  <a:schemeClr val="bg1"/>
                </a:solidFill>
                <a:latin typeface="Tahoma" panose="020B0604030504040204" pitchFamily="34" charset="0"/>
              </a:rPr>
            </a:br>
            <a:r>
              <a:rPr lang="it-IT" altLang="it-IT" sz="3200" dirty="0" smtClean="0">
                <a:solidFill>
                  <a:schemeClr val="bg1"/>
                </a:solidFill>
                <a:latin typeface="Tahoma" panose="020B0604030504040204" pitchFamily="34" charset="0"/>
              </a:rPr>
              <a:t>___________________________________</a:t>
            </a:r>
            <a:br>
              <a:rPr lang="it-IT" altLang="it-IT" sz="3200" dirty="0" smtClean="0">
                <a:solidFill>
                  <a:schemeClr val="bg1"/>
                </a:solidFill>
                <a:latin typeface="Tahoma" panose="020B0604030504040204" pitchFamily="34" charset="0"/>
              </a:rPr>
            </a:br>
            <a:endParaRPr lang="en-US" altLang="it-IT" sz="3200" dirty="0" smtClean="0">
              <a:solidFill>
                <a:schemeClr val="bg1"/>
              </a:solidFill>
              <a:latin typeface="Tahoma" panose="020B0604030504040204" pitchFamily="34" charset="0"/>
            </a:endParaRPr>
          </a:p>
        </p:txBody>
      </p:sp>
      <p:sp>
        <p:nvSpPr>
          <p:cNvPr id="10243" name="Rectangle 3"/>
          <p:cNvSpPr>
            <a:spLocks noGrp="1" noChangeArrowheads="1"/>
          </p:cNvSpPr>
          <p:nvPr>
            <p:ph type="body" idx="1"/>
          </p:nvPr>
        </p:nvSpPr>
        <p:spPr>
          <a:xfrm>
            <a:off x="457200" y="1268413"/>
            <a:ext cx="8229600" cy="4824412"/>
          </a:xfrm>
        </p:spPr>
        <p:txBody>
          <a:bodyPr/>
          <a:lstStyle/>
          <a:p>
            <a:pPr eaLnBrk="1" hangingPunct="1">
              <a:buFontTx/>
              <a:buNone/>
            </a:pPr>
            <a:r>
              <a:rPr lang="pl-PL" altLang="it-IT" sz="3600" dirty="0" smtClean="0">
                <a:solidFill>
                  <a:srgbClr val="003300"/>
                </a:solidFill>
              </a:rPr>
              <a:t>	</a:t>
            </a:r>
          </a:p>
          <a:p>
            <a:pPr eaLnBrk="1" hangingPunct="1">
              <a:buFontTx/>
              <a:buNone/>
            </a:pPr>
            <a:r>
              <a:rPr lang="it-IT" altLang="it-IT" sz="2800" dirty="0" smtClean="0">
                <a:solidFill>
                  <a:srgbClr val="66FFFF"/>
                </a:solidFill>
                <a:latin typeface="Tahoma" panose="020B0604030504040204" pitchFamily="34" charset="0"/>
              </a:rPr>
              <a:t>Gv 15: </a:t>
            </a:r>
            <a:r>
              <a:rPr lang="it-IT" altLang="it-IT" sz="2800" dirty="0" smtClean="0">
                <a:solidFill>
                  <a:srgbClr val="FFFF00"/>
                </a:solidFill>
                <a:latin typeface="Tahoma" panose="020B0604030504040204" pitchFamily="34" charset="0"/>
              </a:rPr>
              <a:t>Gesù - La “vera vite”</a:t>
            </a:r>
            <a:r>
              <a:rPr lang="pl-PL" altLang="it-IT" sz="2800" dirty="0" smtClean="0">
                <a:solidFill>
                  <a:srgbClr val="FFFF00"/>
                </a:solidFill>
                <a:latin typeface="Tahoma" panose="020B0604030504040204" pitchFamily="34" charset="0"/>
              </a:rPr>
              <a:t> </a:t>
            </a:r>
          </a:p>
        </p:txBody>
      </p:sp>
      <p:pic>
        <p:nvPicPr>
          <p:cNvPr id="4100" name="Picture 5" descr="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0425" y="6229350"/>
            <a:ext cx="2592388"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630138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1000"/>
                                  </p:stCondLst>
                                  <p:childTnLst>
                                    <p:set>
                                      <p:cBhvr>
                                        <p:cTn id="6" dur="1" fill="hold">
                                          <p:stCondLst>
                                            <p:cond delay="0"/>
                                          </p:stCondLst>
                                        </p:cTn>
                                        <p:tgtEl>
                                          <p:spTgt spid="1024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1">
            <a:lumMod val="25000"/>
          </a:schemeClr>
        </a:solid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it-IT" altLang="it-IT" sz="3200" u="sng" smtClean="0">
                <a:solidFill>
                  <a:srgbClr val="66FF66"/>
                </a:solidFill>
              </a:rPr>
              <a:t>Gv 15: Io sono la “vera vite”</a:t>
            </a:r>
            <a:r>
              <a:rPr lang="it-IT" altLang="it-IT" sz="3200" smtClean="0">
                <a:solidFill>
                  <a:srgbClr val="66FF66"/>
                </a:solidFill>
              </a:rPr>
              <a:t> </a:t>
            </a:r>
            <a:br>
              <a:rPr lang="it-IT" altLang="it-IT" sz="3200" smtClean="0">
                <a:solidFill>
                  <a:srgbClr val="66FF66"/>
                </a:solidFill>
              </a:rPr>
            </a:br>
            <a:r>
              <a:rPr lang="it-IT" altLang="it-IT" sz="3200" smtClean="0">
                <a:solidFill>
                  <a:srgbClr val="66FF66"/>
                </a:solidFill>
              </a:rPr>
              <a:t>Schema</a:t>
            </a:r>
          </a:p>
        </p:txBody>
      </p:sp>
      <p:sp>
        <p:nvSpPr>
          <p:cNvPr id="19459" name="Rectangle 3"/>
          <p:cNvSpPr>
            <a:spLocks noGrp="1" noChangeArrowheads="1"/>
          </p:cNvSpPr>
          <p:nvPr>
            <p:ph type="body" idx="1"/>
          </p:nvPr>
        </p:nvSpPr>
        <p:spPr>
          <a:xfrm>
            <a:off x="457200" y="1600200"/>
            <a:ext cx="8435975" cy="4924425"/>
          </a:xfrm>
        </p:spPr>
        <p:txBody>
          <a:bodyPr/>
          <a:lstStyle/>
          <a:p>
            <a:pPr>
              <a:defRPr/>
            </a:pPr>
            <a:r>
              <a:rPr lang="it-IT" sz="2400" b="1" dirty="0" smtClean="0">
                <a:solidFill>
                  <a:srgbClr val="FFFF00"/>
                </a:solidFill>
              </a:rPr>
              <a:t>1. Carattere “iniziatico” di Gv 15–17</a:t>
            </a:r>
          </a:p>
          <a:p>
            <a:pPr>
              <a:defRPr/>
            </a:pPr>
            <a:r>
              <a:rPr lang="it-IT" sz="2400" b="1" dirty="0" smtClean="0">
                <a:solidFill>
                  <a:srgbClr val="FFFF00"/>
                </a:solidFill>
              </a:rPr>
              <a:t>2. La vita in Gesù: portare frutti (</a:t>
            </a:r>
            <a:r>
              <a:rPr lang="it-IT" sz="2400" b="1" i="1" dirty="0" smtClean="0">
                <a:solidFill>
                  <a:srgbClr val="FFFF00"/>
                </a:solidFill>
              </a:rPr>
              <a:t>Gv</a:t>
            </a:r>
            <a:r>
              <a:rPr lang="it-IT" sz="2400" b="1" dirty="0" smtClean="0">
                <a:solidFill>
                  <a:srgbClr val="FFFF00"/>
                </a:solidFill>
              </a:rPr>
              <a:t> 15,1-8)</a:t>
            </a:r>
          </a:p>
          <a:p>
            <a:pPr lvl="1">
              <a:buFontTx/>
              <a:buNone/>
              <a:defRPr/>
            </a:pPr>
            <a:r>
              <a:rPr lang="it-IT" sz="2000" b="1" dirty="0" smtClean="0">
                <a:solidFill>
                  <a:srgbClr val="66FFFF"/>
                </a:solidFill>
                <a:ea typeface="+mn-ea"/>
                <a:cs typeface="+mn-cs"/>
              </a:rPr>
              <a:t>La vite, il vignaiolo e i tralci</a:t>
            </a:r>
          </a:p>
          <a:p>
            <a:pPr lvl="1">
              <a:defRPr/>
            </a:pPr>
            <a:r>
              <a:rPr lang="it-IT" sz="2000" b="1" dirty="0" smtClean="0">
                <a:solidFill>
                  <a:srgbClr val="66FFFF"/>
                </a:solidFill>
              </a:rPr>
              <a:t>2.1. La vite</a:t>
            </a:r>
            <a:endParaRPr lang="it-IT" sz="2000" dirty="0" smtClean="0">
              <a:solidFill>
                <a:srgbClr val="66FFFF"/>
              </a:solidFill>
            </a:endParaRPr>
          </a:p>
          <a:p>
            <a:pPr lvl="1">
              <a:defRPr/>
            </a:pPr>
            <a:r>
              <a:rPr lang="it-IT" sz="2000" b="1" dirty="0" smtClean="0">
                <a:solidFill>
                  <a:srgbClr val="66FFFF"/>
                </a:solidFill>
              </a:rPr>
              <a:t>2.2. Il vignaiolo e i tralci</a:t>
            </a:r>
            <a:endParaRPr lang="it-IT" sz="2000" dirty="0" smtClean="0">
              <a:solidFill>
                <a:srgbClr val="66FFFF"/>
              </a:solidFill>
            </a:endParaRPr>
          </a:p>
          <a:p>
            <a:pPr>
              <a:defRPr/>
            </a:pPr>
            <a:r>
              <a:rPr lang="it-IT" sz="2400" b="1" dirty="0" smtClean="0">
                <a:solidFill>
                  <a:srgbClr val="FFFF00"/>
                </a:solidFill>
              </a:rPr>
              <a:t>3. La vite e i tralci</a:t>
            </a:r>
          </a:p>
          <a:p>
            <a:pPr lvl="1">
              <a:defRPr/>
            </a:pPr>
            <a:r>
              <a:rPr lang="it-IT" sz="2000" b="1" dirty="0" smtClean="0">
                <a:solidFill>
                  <a:srgbClr val="66FFFF"/>
                </a:solidFill>
                <a:ea typeface="+mn-ea"/>
                <a:cs typeface="+mn-cs"/>
              </a:rPr>
              <a:t>3.1.</a:t>
            </a:r>
            <a:r>
              <a:rPr lang="it-IT" sz="2000" b="1" i="1" dirty="0" smtClean="0">
                <a:solidFill>
                  <a:srgbClr val="66FFFF"/>
                </a:solidFill>
                <a:ea typeface="+mn-ea"/>
                <a:cs typeface="+mn-cs"/>
              </a:rPr>
              <a:t> Rimanere per portare frutto</a:t>
            </a:r>
          </a:p>
          <a:p>
            <a:pPr lvl="1">
              <a:defRPr/>
            </a:pPr>
            <a:r>
              <a:rPr lang="it-IT" sz="2000" b="1" dirty="0" smtClean="0">
                <a:solidFill>
                  <a:srgbClr val="66FFFF"/>
                </a:solidFill>
              </a:rPr>
              <a:t>3.2.</a:t>
            </a:r>
            <a:r>
              <a:rPr lang="it-IT" sz="2000" b="1" i="1" dirty="0" smtClean="0">
                <a:solidFill>
                  <a:srgbClr val="66FFFF"/>
                </a:solidFill>
              </a:rPr>
              <a:t> Portare frutto per rimanere</a:t>
            </a:r>
          </a:p>
          <a:p>
            <a:pPr lvl="1">
              <a:defRPr/>
            </a:pPr>
            <a:r>
              <a:rPr lang="it-IT" sz="2000" b="1" dirty="0" smtClean="0">
                <a:solidFill>
                  <a:srgbClr val="66FFFF"/>
                </a:solidFill>
              </a:rPr>
              <a:t>3.3. </a:t>
            </a:r>
            <a:r>
              <a:rPr lang="it-IT" sz="2000" b="1" i="1" dirty="0" smtClean="0">
                <a:solidFill>
                  <a:srgbClr val="66FFFF"/>
                </a:solidFill>
              </a:rPr>
              <a:t>Portare frutto e diventare discepoli</a:t>
            </a:r>
          </a:p>
          <a:p>
            <a:pPr lvl="1">
              <a:defRPr/>
            </a:pPr>
            <a:r>
              <a:rPr lang="it-IT" sz="2000" b="1" dirty="0" smtClean="0">
                <a:solidFill>
                  <a:srgbClr val="66FFFF"/>
                </a:solidFill>
              </a:rPr>
              <a:t>3.4.</a:t>
            </a:r>
            <a:r>
              <a:rPr lang="it-IT" sz="2000" b="1" i="1" dirty="0" smtClean="0">
                <a:solidFill>
                  <a:srgbClr val="66FFFF"/>
                </a:solidFill>
              </a:rPr>
              <a:t> Rimanere ed essere esauditi</a:t>
            </a:r>
          </a:p>
          <a:p>
            <a:pPr>
              <a:defRPr/>
            </a:pPr>
            <a:r>
              <a:rPr lang="it-IT" sz="2400" b="1" dirty="0" smtClean="0">
                <a:solidFill>
                  <a:srgbClr val="FFFF00"/>
                </a:solidFill>
              </a:rPr>
              <a:t>4.</a:t>
            </a:r>
            <a:r>
              <a:rPr lang="it-IT" sz="2400" b="1" i="1" dirty="0" smtClean="0">
                <a:solidFill>
                  <a:srgbClr val="FFFF00"/>
                </a:solidFill>
              </a:rPr>
              <a:t> Grazia e libertà</a:t>
            </a:r>
          </a:p>
          <a:p>
            <a:pPr lvl="1">
              <a:defRPr/>
            </a:pPr>
            <a:endParaRPr lang="it-IT" sz="2000" dirty="0" smtClean="0">
              <a:ea typeface="+mn-ea"/>
              <a:cs typeface="+mn-cs"/>
            </a:endParaRPr>
          </a:p>
          <a:p>
            <a:pPr>
              <a:defRPr/>
            </a:pPr>
            <a:endParaRPr lang="it-IT" sz="2400" dirty="0" smtClean="0"/>
          </a:p>
          <a:p>
            <a:pPr lvl="1">
              <a:defRPr/>
            </a:pPr>
            <a:endParaRPr lang="it-IT" sz="2000" dirty="0" smtClean="0">
              <a:ea typeface="+mn-ea"/>
              <a:cs typeface="+mn-cs"/>
            </a:endParaRPr>
          </a:p>
          <a:p>
            <a:pPr>
              <a:defRPr/>
            </a:pPr>
            <a:endParaRPr lang="it-IT" sz="24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1">
            <a:lumMod val="25000"/>
          </a:schemeClr>
        </a:solidFill>
        <a:effectLst/>
      </p:bgPr>
    </p:bg>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it-IT" altLang="it-IT" sz="3200" u="sng" smtClean="0">
                <a:solidFill>
                  <a:srgbClr val="66FF66"/>
                </a:solidFill>
              </a:rPr>
              <a:t>Gv 15: Gesù - la “vera vite”</a:t>
            </a:r>
            <a:r>
              <a:rPr lang="it-IT" altLang="it-IT" sz="3200" smtClean="0">
                <a:solidFill>
                  <a:srgbClr val="66FF66"/>
                </a:solidFill>
              </a:rPr>
              <a:t> </a:t>
            </a:r>
            <a:br>
              <a:rPr lang="it-IT" altLang="it-IT" sz="3200" smtClean="0">
                <a:solidFill>
                  <a:srgbClr val="66FF66"/>
                </a:solidFill>
              </a:rPr>
            </a:br>
            <a:endParaRPr lang="it-IT" altLang="it-IT" sz="3200" smtClean="0">
              <a:solidFill>
                <a:srgbClr val="66FF66"/>
              </a:solidFill>
            </a:endParaRPr>
          </a:p>
        </p:txBody>
      </p:sp>
      <p:sp>
        <p:nvSpPr>
          <p:cNvPr id="19459" name="Rectangle 3"/>
          <p:cNvSpPr>
            <a:spLocks noGrp="1" noChangeArrowheads="1"/>
          </p:cNvSpPr>
          <p:nvPr>
            <p:ph type="body" idx="1"/>
          </p:nvPr>
        </p:nvSpPr>
        <p:spPr>
          <a:xfrm>
            <a:off x="457200" y="1600200"/>
            <a:ext cx="8435975" cy="4924425"/>
          </a:xfrm>
        </p:spPr>
        <p:txBody>
          <a:bodyPr/>
          <a:lstStyle/>
          <a:p>
            <a:pPr>
              <a:defRPr/>
            </a:pPr>
            <a:r>
              <a:rPr lang="it-IT" sz="2400" b="1" dirty="0" smtClean="0">
                <a:solidFill>
                  <a:srgbClr val="FFFF00"/>
                </a:solidFill>
              </a:rPr>
              <a:t>1. Carattere “iniziatico” di Gv 15–17</a:t>
            </a:r>
          </a:p>
          <a:p>
            <a:pPr>
              <a:defRPr/>
            </a:pPr>
            <a:endParaRPr lang="it-IT" sz="2400" b="1" dirty="0" smtClean="0">
              <a:solidFill>
                <a:srgbClr val="FFFF00"/>
              </a:solidFill>
            </a:endParaRPr>
          </a:p>
          <a:p>
            <a:pPr lvl="1" algn="just">
              <a:buFontTx/>
              <a:buNone/>
              <a:defRPr/>
            </a:pPr>
            <a:r>
              <a:rPr lang="it-IT" sz="2000" dirty="0" smtClean="0">
                <a:solidFill>
                  <a:schemeClr val="bg1"/>
                </a:solidFill>
              </a:rPr>
              <a:t>In Gv 15-17 viene operato da Gesù nei riguardi dei discepoli un ra­dicale cambiamento di </a:t>
            </a:r>
            <a:r>
              <a:rPr lang="it-IT" sz="2000" i="1" dirty="0" smtClean="0">
                <a:solidFill>
                  <a:schemeClr val="bg1"/>
                </a:solidFill>
              </a:rPr>
              <a:t>status</a:t>
            </a:r>
            <a:r>
              <a:rPr lang="it-IT" sz="2000" dirty="0" smtClean="0">
                <a:solidFill>
                  <a:schemeClr val="bg1"/>
                </a:solidFill>
              </a:rPr>
              <a:t>: il loro destino viene </a:t>
            </a:r>
            <a:r>
              <a:rPr lang="it-IT" sz="2000" dirty="0" smtClean="0">
                <a:solidFill>
                  <a:schemeClr val="bg1"/>
                </a:solidFill>
              </a:rPr>
              <a:t>«inserito» </a:t>
            </a:r>
            <a:r>
              <a:rPr lang="it-IT" sz="2000" dirty="0" smtClean="0">
                <a:solidFill>
                  <a:schemeClr val="bg1"/>
                </a:solidFill>
              </a:rPr>
              <a:t>o diventa </a:t>
            </a:r>
            <a:r>
              <a:rPr lang="it-IT" sz="2000" u="sng" dirty="0" smtClean="0">
                <a:solidFill>
                  <a:schemeClr val="bg1"/>
                </a:solidFill>
              </a:rPr>
              <a:t>parte di quello del Maestro</a:t>
            </a:r>
            <a:r>
              <a:rPr lang="it-IT" sz="2000" dirty="0" smtClean="0">
                <a:solidFill>
                  <a:schemeClr val="bg1"/>
                </a:solidFill>
              </a:rPr>
              <a:t>. Essi sono i tralci che fanno parte della vite (15,4-5) e per di più da «schiavi» sono trasfor­mati in «amici» (15,15).</a:t>
            </a:r>
            <a:endParaRPr lang="it-IT" sz="2000" dirty="0" smtClean="0">
              <a:solidFill>
                <a:schemeClr val="bg1"/>
              </a:solidFill>
              <a:ea typeface="+mn-ea"/>
              <a:cs typeface="+mn-cs"/>
            </a:endParaRPr>
          </a:p>
          <a:p>
            <a:pPr>
              <a:defRPr/>
            </a:pPr>
            <a:endParaRPr lang="it-IT" sz="2400" dirty="0" smtClean="0">
              <a:solidFill>
                <a:schemeClr val="bg1"/>
              </a:solidFill>
            </a:endParaRPr>
          </a:p>
          <a:p>
            <a:pPr lvl="1" algn="just">
              <a:buFontTx/>
              <a:buNone/>
              <a:defRPr/>
            </a:pPr>
            <a:r>
              <a:rPr lang="it-IT" sz="2000" dirty="0" smtClean="0">
                <a:solidFill>
                  <a:schemeClr val="bg1"/>
                </a:solidFill>
              </a:rPr>
              <a:t>Ad essi viene comunicato quel comandamento nuovo (15,12) di cui già si era parlato in 13,34-35 e quella nuova dottrina (16,5 ss.) già accennata in 13,31-33.</a:t>
            </a:r>
            <a:endParaRPr lang="it-IT" sz="2000" dirty="0" smtClean="0">
              <a:solidFill>
                <a:schemeClr val="bg1"/>
              </a:solidFill>
              <a:ea typeface="+mn-ea"/>
              <a:cs typeface="+mn-cs"/>
            </a:endParaRPr>
          </a:p>
          <a:p>
            <a:pPr>
              <a:defRPr/>
            </a:pPr>
            <a:endParaRPr lang="it-IT" sz="24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lumMod val="25000"/>
          </a:schemeClr>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defRPr/>
            </a:pPr>
            <a:r>
              <a:rPr lang="it-IT" sz="3200" u="sng" dirty="0" smtClean="0">
                <a:solidFill>
                  <a:srgbClr val="66FF66"/>
                </a:solidFill>
              </a:rPr>
              <a:t>Gv 15: Gesù - la “vera vite”</a:t>
            </a:r>
            <a:r>
              <a:rPr lang="it-IT" sz="3200" dirty="0" smtClean="0">
                <a:solidFill>
                  <a:srgbClr val="66FF66"/>
                </a:solidFill>
              </a:rPr>
              <a:t> </a:t>
            </a:r>
            <a:br>
              <a:rPr lang="it-IT" sz="3200" dirty="0" smtClean="0">
                <a:solidFill>
                  <a:srgbClr val="66FF66"/>
                </a:solidFill>
              </a:rPr>
            </a:br>
            <a:r>
              <a:rPr lang="it-IT" sz="3200" dirty="0" smtClean="0">
                <a:solidFill>
                  <a:schemeClr val="bg1">
                    <a:lumMod val="95000"/>
                  </a:schemeClr>
                </a:solidFill>
              </a:rPr>
              <a:t>La “potatura”</a:t>
            </a:r>
          </a:p>
        </p:txBody>
      </p:sp>
      <p:sp>
        <p:nvSpPr>
          <p:cNvPr id="19459" name="Rectangle 3"/>
          <p:cNvSpPr>
            <a:spLocks noGrp="1" noChangeArrowheads="1"/>
          </p:cNvSpPr>
          <p:nvPr>
            <p:ph type="body" idx="1"/>
          </p:nvPr>
        </p:nvSpPr>
        <p:spPr>
          <a:xfrm>
            <a:off x="457200" y="1600200"/>
            <a:ext cx="8435975" cy="4924425"/>
          </a:xfrm>
        </p:spPr>
        <p:txBody>
          <a:bodyPr/>
          <a:lstStyle/>
          <a:p>
            <a:r>
              <a:rPr lang="it-IT" altLang="it-IT" sz="2400" b="1" dirty="0" smtClean="0">
                <a:solidFill>
                  <a:srgbClr val="FFFF00"/>
                </a:solidFill>
              </a:rPr>
              <a:t>1. Carattere “iniziatico” di Gv 15–17</a:t>
            </a:r>
          </a:p>
          <a:p>
            <a:pPr lvl="1" algn="just">
              <a:buFontTx/>
              <a:buNone/>
            </a:pPr>
            <a:r>
              <a:rPr lang="it-IT" altLang="it-IT" sz="2000" dirty="0" smtClean="0">
                <a:solidFill>
                  <a:schemeClr val="bg1"/>
                </a:solidFill>
              </a:rPr>
              <a:t>La </a:t>
            </a:r>
            <a:r>
              <a:rPr lang="it-IT" altLang="it-IT" sz="2000" i="1" dirty="0" smtClean="0">
                <a:solidFill>
                  <a:schemeClr val="bg1"/>
                </a:solidFill>
              </a:rPr>
              <a:t>prima </a:t>
            </a:r>
            <a:r>
              <a:rPr lang="it-IT" altLang="it-IT" sz="2000" dirty="0" smtClean="0">
                <a:solidFill>
                  <a:schemeClr val="bg1"/>
                </a:solidFill>
              </a:rPr>
              <a:t>frase del discorso di Gesù ambienta tutto il processo: «Io sono la vera vite e il Padre mio è il vignaiolo. Ogni tralcio che in me non porta frutto, lo toglie e ogni tralcio che porta frutto, lo pota perché porti più frutto (15,1-2). </a:t>
            </a:r>
          </a:p>
          <a:p>
            <a:pPr lvl="1" algn="just">
              <a:buFontTx/>
              <a:buNone/>
            </a:pPr>
            <a:r>
              <a:rPr lang="it-IT" altLang="it-IT" sz="2000" dirty="0" smtClean="0">
                <a:solidFill>
                  <a:schemeClr val="bg1"/>
                </a:solidFill>
              </a:rPr>
              <a:t>La metafora della potatura in ambiente ebraico è legata a un </a:t>
            </a:r>
            <a:r>
              <a:rPr lang="it-IT" altLang="it-IT" sz="2000" u="sng" dirty="0" smtClean="0">
                <a:solidFill>
                  <a:schemeClr val="bg1"/>
                </a:solidFill>
              </a:rPr>
              <a:t>simbolismo di carattere iniziatico</a:t>
            </a:r>
            <a:r>
              <a:rPr lang="it-IT" altLang="it-IT" sz="2000" dirty="0" smtClean="0">
                <a:solidFill>
                  <a:schemeClr val="bg1"/>
                </a:solidFill>
              </a:rPr>
              <a:t>: </a:t>
            </a:r>
            <a:r>
              <a:rPr lang="it-IT" altLang="it-IT" sz="2000" dirty="0" smtClean="0">
                <a:solidFill>
                  <a:srgbClr val="FFFF00"/>
                </a:solidFill>
              </a:rPr>
              <a:t>gli alberi giovani che non portano ancora frutto sono paragonati da Lev 19,23-25 al maschio incirconciso</a:t>
            </a:r>
            <a:r>
              <a:rPr lang="it-IT" altLang="it-IT" sz="2000" dirty="0" smtClean="0">
                <a:solidFill>
                  <a:schemeClr val="bg1"/>
                </a:solidFill>
              </a:rPr>
              <a:t>. Questo riconduce il </a:t>
            </a:r>
            <a:r>
              <a:rPr lang="it-IT" altLang="it-IT" sz="2000" u="sng" dirty="0" smtClean="0">
                <a:solidFill>
                  <a:schemeClr val="bg1"/>
                </a:solidFill>
              </a:rPr>
              <a:t>simbolo della circoncisione </a:t>
            </a:r>
            <a:r>
              <a:rPr lang="it-IT" altLang="it-IT" sz="2000" dirty="0" smtClean="0">
                <a:solidFill>
                  <a:schemeClr val="bg1"/>
                </a:solidFill>
              </a:rPr>
              <a:t>alla </a:t>
            </a:r>
            <a:r>
              <a:rPr lang="it-IT" altLang="it-IT" sz="2000" u="sng" dirty="0" smtClean="0">
                <a:solidFill>
                  <a:schemeClr val="bg1"/>
                </a:solidFill>
              </a:rPr>
              <a:t>fertilità</a:t>
            </a:r>
            <a:r>
              <a:rPr lang="it-IT" altLang="it-IT" sz="2000" dirty="0" smtClean="0">
                <a:solidFill>
                  <a:schemeClr val="bg1"/>
                </a:solidFill>
              </a:rPr>
              <a:t>, visto che la potatura degli alberi da frutto è funzionale al </a:t>
            </a:r>
            <a:r>
              <a:rPr lang="it-IT" altLang="it-IT" sz="2000" u="sng" dirty="0" smtClean="0">
                <a:solidFill>
                  <a:schemeClr val="bg1"/>
                </a:solidFill>
              </a:rPr>
              <a:t>potenziamento della loro capacità fruttifera</a:t>
            </a:r>
            <a:r>
              <a:rPr lang="it-IT" altLang="it-IT" sz="2000" dirty="0" smtClean="0">
                <a:solidFill>
                  <a:schemeClr val="bg1"/>
                </a:solidFill>
              </a:rPr>
              <a:t>.</a:t>
            </a:r>
          </a:p>
          <a:p>
            <a:pPr lvl="1" algn="just">
              <a:buFontTx/>
              <a:buNone/>
            </a:pPr>
            <a:r>
              <a:rPr lang="it-IT" altLang="it-IT" sz="2000" dirty="0" smtClean="0">
                <a:solidFill>
                  <a:schemeClr val="bg1"/>
                </a:solidFill>
              </a:rPr>
              <a:t>Il tema della potatura, in Gv 15,2, introduce quello del </a:t>
            </a:r>
            <a:r>
              <a:rPr lang="it-IT" altLang="it-IT" sz="2000" dirty="0" smtClean="0">
                <a:solidFill>
                  <a:srgbClr val="FFFF00"/>
                </a:solidFill>
              </a:rPr>
              <a:t>«portare frutto»</a:t>
            </a:r>
            <a:r>
              <a:rPr lang="it-IT" altLang="it-IT" sz="2000" dirty="0" smtClean="0">
                <a:solidFill>
                  <a:schemeClr val="bg1"/>
                </a:solidFill>
              </a:rPr>
              <a:t>, che è centrale nel capitolo, dove infatti ritorna 8 volte.</a:t>
            </a: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 val="6a5113e9adafc622cda13cb92ba8a34161db59"/>
</p:tagLst>
</file>

<file path=ppt/theme/theme1.xml><?xml version="1.0" encoding="utf-8"?>
<a:theme xmlns:a="http://schemas.openxmlformats.org/drawingml/2006/main" name="Projekt domyślny">
  <a:themeElements>
    <a:clrScheme name="Projekt domyśln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rojekt domyślny">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rojekt domyśln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rojekt domyślny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rojekt domyślny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rojekt domyślny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rojekt domyślny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rojekt domyślny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rojekt domyślny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rojekt domyślny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rojekt domyślny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rojekt domyślny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rojekt domyślny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rojekt domyślny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1411</TotalTime>
  <Words>1393</Words>
  <Application>Microsoft Office PowerPoint</Application>
  <PresentationFormat>Presentazione su schermo (4:3)</PresentationFormat>
  <Paragraphs>174</Paragraphs>
  <Slides>20</Slides>
  <Notes>19</Notes>
  <HiddenSlides>0</HiddenSlides>
  <MMClips>0</MMClips>
  <ScaleCrop>false</ScaleCrop>
  <HeadingPairs>
    <vt:vector size="6" baseType="variant">
      <vt:variant>
        <vt:lpstr>Caratteri utilizzati</vt:lpstr>
      </vt:variant>
      <vt:variant>
        <vt:i4>4</vt:i4>
      </vt:variant>
      <vt:variant>
        <vt:lpstr>Tema</vt:lpstr>
      </vt:variant>
      <vt:variant>
        <vt:i4>1</vt:i4>
      </vt:variant>
      <vt:variant>
        <vt:lpstr>Titoli diapositive</vt:lpstr>
      </vt:variant>
      <vt:variant>
        <vt:i4>20</vt:i4>
      </vt:variant>
    </vt:vector>
  </HeadingPairs>
  <TitlesOfParts>
    <vt:vector size="25" baseType="lpstr">
      <vt:lpstr>ALPHABETUM Unicode</vt:lpstr>
      <vt:lpstr>Arial</vt:lpstr>
      <vt:lpstr>Tahoma</vt:lpstr>
      <vt:lpstr>Times New Roman</vt:lpstr>
      <vt:lpstr>Projekt domyślny</vt:lpstr>
      <vt:lpstr>Presentazione standard di PowerPoint</vt:lpstr>
      <vt:lpstr>  Lezioni 3-4 ___________________________________ </vt:lpstr>
      <vt:lpstr>Presentazione standard di PowerPoint</vt:lpstr>
      <vt:lpstr>Gv 14,6-7</vt:lpstr>
      <vt:lpstr>Gv 14,16</vt:lpstr>
      <vt:lpstr>  Lezioni 5-6 ___________________________________ </vt:lpstr>
      <vt:lpstr>Gv 15: Io sono la “vera vite”  Schema</vt:lpstr>
      <vt:lpstr>Gv 15: Gesù - la “vera vite”  </vt:lpstr>
      <vt:lpstr>Gv 15: Gesù - la “vera vite”  La “potatura”</vt:lpstr>
      <vt:lpstr>Gv 15: Gesù - la “vera vite”  Un’“azione fondativa”</vt:lpstr>
      <vt:lpstr>Gv 15: Gesù - la “vera vite”  La parabola</vt:lpstr>
      <vt:lpstr>Gv 15: Gesù - la “vera vite”  La parabola</vt:lpstr>
      <vt:lpstr>Gv 15: Gesù - la “vera vite”  La parabola</vt:lpstr>
      <vt:lpstr>Gv 15: Gesù - la “vera vite”  “I tralci” (Gv 15,4-7)</vt:lpstr>
      <vt:lpstr>Gv 15: Gesù - la “vera vite”  “I tralci” (Gv 15,4-7)</vt:lpstr>
      <vt:lpstr>Gv 15: Gesù - la “vera vite”  “I tralci” (Gv 15,4-7)</vt:lpstr>
      <vt:lpstr>Gv 15: Gesù - la “vera vite”  “I tralci” (Gv 15,4-7)</vt:lpstr>
      <vt:lpstr>Gv 15: Gesù - la “vera vite”  “I tralci” (Gv 15,4-7)</vt:lpstr>
      <vt:lpstr>Gv 15: Gesù - la “vera vite”  Dono e compito</vt:lpstr>
      <vt:lpstr>Presentazione standard di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Discorsi d'addio</dc:title>
  <dc:creator>Andrzej Wodka</dc:creator>
  <cp:keywords>Claretianum</cp:keywords>
  <cp:lastModifiedBy>Preside Alfonsiana</cp:lastModifiedBy>
  <cp:revision>192</cp:revision>
  <dcterms:created xsi:type="dcterms:W3CDTF">2006-03-12T20:39:05Z</dcterms:created>
  <dcterms:modified xsi:type="dcterms:W3CDTF">2017-05-12T13:41:52Z</dcterms:modified>
</cp:coreProperties>
</file>