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9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</p:sldIdLst>
  <p:sldSz cx="5321300" cy="3771900"/>
  <p:notesSz cx="6858000" cy="9144000"/>
  <p:custDataLst>
    <p:tags r:id="rId4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16">
          <p15:clr>
            <a:srgbClr val="A4A3A4"/>
          </p15:clr>
        </p15:guide>
        <p15:guide id="2" pos="2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7F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341" y="86"/>
      </p:cViewPr>
      <p:guideLst>
        <p:guide orient="horz" pos="3016"/>
        <p:guide pos="2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FD85A45-3931-4FF0-A2FC-BE392D17BA1A}" type="datetimeFigureOut">
              <a:rPr lang="it-IT"/>
              <a:pPr>
                <a:defRPr/>
              </a:pPr>
              <a:t>11/04/2014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011238" y="685800"/>
            <a:ext cx="4835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F3A71EC-278D-4224-BA91-C13FF58932A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04896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093286-D439-46FF-AB68-25BA7EAF1BAC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it-IT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  <p:extLst>
      <p:ext uri="{BB962C8B-B14F-4D97-AF65-F5344CB8AC3E}">
        <p14:creationId xmlns:p14="http://schemas.microsoft.com/office/powerpoint/2010/main" val="2803153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2450" y="2974705"/>
            <a:ext cx="6261100" cy="20525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5426288"/>
            <a:ext cx="5156200" cy="24471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378A5-4228-42E3-9C94-F0F471AB5765}" type="datetimeFigureOut">
              <a:rPr lang="en-US"/>
              <a:pPr>
                <a:defRPr/>
              </a:pPr>
              <a:t>4/11/2014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A1818-7D8A-4C39-AB77-C340FD19F194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6B13C-2FBB-4473-9850-FB5CD7FDC2EC}" type="datetimeFigureOut">
              <a:rPr lang="en-US"/>
              <a:pPr>
                <a:defRPr/>
              </a:pPr>
              <a:t>4/11/2014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99E39-40F3-41F8-BA33-80403679D538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40350" y="536423"/>
            <a:ext cx="1657350" cy="114067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8300" y="536423"/>
            <a:ext cx="4849283" cy="11406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C2A92-7AAE-4240-B494-8967E953E184}" type="datetimeFigureOut">
              <a:rPr lang="en-US"/>
              <a:pPr>
                <a:defRPr/>
              </a:pPr>
              <a:t>4/11/2014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1C561-9672-483B-9062-A5C6FC96431D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BF14D-EACB-40EA-A2E0-10DB3E1A1931}" type="datetimeFigureOut">
              <a:rPr lang="en-US"/>
              <a:pPr>
                <a:defRPr/>
              </a:pPr>
              <a:t>4/11/2014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00B7B-0A3C-48CC-9802-292D3D3BFB8D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863" y="6153339"/>
            <a:ext cx="6261100" cy="190186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863" y="4058633"/>
            <a:ext cx="6261100" cy="209470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FC89F-83B4-46FA-AB97-E31FDEF0BDA9}" type="datetimeFigureOut">
              <a:rPr lang="en-US"/>
              <a:pPr>
                <a:defRPr/>
              </a:pPr>
              <a:t>4/11/2014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2767B-D711-4153-B2FD-E73FBF982700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300" y="2234355"/>
            <a:ext cx="3253317" cy="63195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44383" y="2234355"/>
            <a:ext cx="3253317" cy="63195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0AB5D-DE66-4334-849E-D57C64D033B9}" type="datetimeFigureOut">
              <a:rPr lang="en-US"/>
              <a:pPr>
                <a:defRPr/>
              </a:pPr>
              <a:t>4/11/2014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6663C-A2CB-4E42-A7FC-706438BCB9ED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300" y="2143474"/>
            <a:ext cx="3254596" cy="8932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" y="3036771"/>
            <a:ext cx="3254596" cy="55171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41827" y="2143474"/>
            <a:ext cx="3255874" cy="8932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41827" y="3036771"/>
            <a:ext cx="3255874" cy="55171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F8FEA-EF91-43A5-A59C-EA679431B936}" type="datetimeFigureOut">
              <a:rPr lang="en-US"/>
              <a:pPr>
                <a:defRPr/>
              </a:pPr>
              <a:t>4/11/2014</a:t>
            </a:fld>
            <a:endParaRPr lang="en-C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EE691-0606-4CB2-B4A8-F73625E484E2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4B5E7-EC80-484A-BE8C-F7FDF34F58F9}" type="datetimeFigureOut">
              <a:rPr lang="en-US"/>
              <a:pPr>
                <a:defRPr/>
              </a:pPr>
              <a:t>4/11/2014</a:t>
            </a:fld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2F409-846F-425D-B68E-9AD7248957BF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78952-4777-4F43-86BD-B42BDF133B3A}" type="datetimeFigureOut">
              <a:rPr lang="en-US"/>
              <a:pPr>
                <a:defRPr/>
              </a:pPr>
              <a:t>4/11/2014</a:t>
            </a:fld>
            <a:endParaRPr lang="en-C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AEEF0-3030-42E6-8631-BD8A1A5990DD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01" y="381259"/>
            <a:ext cx="2423363" cy="162256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9901" y="381259"/>
            <a:ext cx="4117799" cy="81726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8301" y="2003825"/>
            <a:ext cx="2423363" cy="655011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850DD-D1B4-4E41-BCD6-E985C15A84F5}" type="datetimeFigureOut">
              <a:rPr lang="en-US"/>
              <a:pPr>
                <a:defRPr/>
              </a:pPr>
              <a:t>4/11/2014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957F7-F99F-4976-8980-F3809C25D447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788" y="6703060"/>
            <a:ext cx="4419600" cy="79133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43788" y="855615"/>
            <a:ext cx="4419600" cy="574548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788" y="7494394"/>
            <a:ext cx="4419600" cy="11238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0051A-DE44-490A-AA11-37AADDFDDBD4}" type="datetimeFigureOut">
              <a:rPr lang="en-US"/>
              <a:pPr>
                <a:defRPr/>
              </a:pPr>
              <a:t>4/11/2014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7E8CF-7765-49D8-9F3C-CEDC459CF86E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68300" y="384175"/>
            <a:ext cx="6629400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CA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68300" y="2233613"/>
            <a:ext cx="6629400" cy="631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8300" y="8875713"/>
            <a:ext cx="1719263" cy="5095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303E26-8F97-4B41-94B1-F5142A6FDD6F}" type="datetimeFigureOut">
              <a:rPr lang="en-US"/>
              <a:pPr>
                <a:defRPr/>
              </a:pPr>
              <a:t>4/11/2014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16188" y="8875713"/>
            <a:ext cx="2333625" cy="5095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278438" y="8875713"/>
            <a:ext cx="1719262" cy="5095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D7BB79-172A-41F6-8ACB-063AFA217889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84250" y="2916238"/>
            <a:ext cx="3725863" cy="514350"/>
          </a:xfrm>
        </p:spPr>
        <p:txBody>
          <a:bodyPr/>
          <a:lstStyle/>
          <a:p>
            <a:r>
              <a:rPr lang="pl-PL" sz="1100" u="sng" dirty="0" smtClean="0">
                <a:solidFill>
                  <a:srgbClr val="FFFF00"/>
                </a:solidFill>
                <a:latin typeface="Tahoma" pitchFamily="34" charset="0"/>
              </a:rPr>
              <a:t>www.</a:t>
            </a:r>
            <a:r>
              <a:rPr lang="it-IT" sz="1100" u="sng" dirty="0" smtClean="0">
                <a:solidFill>
                  <a:srgbClr val="FFFF00"/>
                </a:solidFill>
                <a:latin typeface="Tahoma" pitchFamily="34" charset="0"/>
              </a:rPr>
              <a:t>awodka.net/s208/</a:t>
            </a:r>
            <a:endParaRPr lang="en-US" sz="1100" u="sng" dirty="0" smtClean="0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74700" y="935038"/>
            <a:ext cx="4191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956" tIns="25978" rIns="51956" bIns="25978"/>
          <a:lstStyle/>
          <a:p>
            <a:pPr algn="ctr">
              <a:spcBef>
                <a:spcPct val="20000"/>
              </a:spcBef>
            </a:pPr>
            <a:r>
              <a:rPr lang="it-IT" sz="2300" i="1" dirty="0">
                <a:solidFill>
                  <a:srgbClr val="FFFF00"/>
                </a:solidFill>
                <a:latin typeface="Calibri" pitchFamily="34" charset="0"/>
              </a:rPr>
              <a:t>Non vi chiamo più servi, </a:t>
            </a:r>
          </a:p>
          <a:p>
            <a:pPr algn="ctr">
              <a:spcBef>
                <a:spcPct val="20000"/>
              </a:spcBef>
            </a:pPr>
            <a:r>
              <a:rPr lang="it-IT" sz="2300" i="1" dirty="0">
                <a:solidFill>
                  <a:srgbClr val="FFFF00"/>
                </a:solidFill>
                <a:latin typeface="Calibri" pitchFamily="34" charset="0"/>
              </a:rPr>
              <a:t>ma amici</a:t>
            </a:r>
            <a:endParaRPr lang="pl-PL" sz="2300" i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200275" y="1885950"/>
            <a:ext cx="1341438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956" tIns="25978" rIns="51956" bIns="25978"/>
          <a:lstStyle/>
          <a:p>
            <a:pPr algn="ctr">
              <a:spcBef>
                <a:spcPct val="20000"/>
              </a:spcBef>
            </a:pPr>
            <a:r>
              <a:rPr lang="it-IT" sz="140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it-IT" sz="1400" i="1">
                <a:solidFill>
                  <a:schemeClr val="bg1"/>
                </a:solidFill>
                <a:latin typeface="Calibri" pitchFamily="34" charset="0"/>
              </a:rPr>
              <a:t>Gv</a:t>
            </a:r>
            <a:r>
              <a:rPr lang="it-IT" sz="1400">
                <a:solidFill>
                  <a:schemeClr val="bg1"/>
                </a:solidFill>
                <a:latin typeface="Calibri" pitchFamily="34" charset="0"/>
              </a:rPr>
              <a:t> 15,15)</a:t>
            </a:r>
            <a:endParaRPr 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523875" y="2360613"/>
            <a:ext cx="423227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956" tIns="25978" rIns="51956" bIns="25978"/>
          <a:lstStyle/>
          <a:p>
            <a:pPr algn="ctr">
              <a:spcBef>
                <a:spcPct val="20000"/>
              </a:spcBef>
            </a:pPr>
            <a:r>
              <a:rPr lang="it-IT" dirty="0" smtClean="0">
                <a:solidFill>
                  <a:srgbClr val="66FFFF"/>
                </a:solidFill>
                <a:latin typeface="Times New Roman" pitchFamily="18" charset="0"/>
              </a:rPr>
              <a:t>16 maggio 2014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:</a:t>
            </a:r>
            <a:r>
              <a:rPr lang="it-IT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it-IT" dirty="0">
                <a:solidFill>
                  <a:srgbClr val="FF6600"/>
                </a:solidFill>
                <a:latin typeface="Times New Roman" pitchFamily="18" charset="0"/>
              </a:rPr>
              <a:t>Lezioni 9 - 10</a:t>
            </a:r>
            <a:endParaRPr lang="en-US" dirty="0">
              <a:solidFill>
                <a:srgbClr val="FF6600"/>
              </a:solidFill>
              <a:latin typeface="Times New Roman" pitchFamily="18" charset="0"/>
            </a:endParaRPr>
          </a:p>
        </p:txBody>
      </p:sp>
      <p:pic>
        <p:nvPicPr>
          <p:cNvPr id="2" name="Picture 9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913" y="239713"/>
            <a:ext cx="23876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2054" grpId="0"/>
      <p:bldP spid="2055" grpId="0"/>
      <p:bldP spid="20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"/>
          <p:cNvSpPr txBox="1"/>
          <p:nvPr/>
        </p:nvSpPr>
        <p:spPr>
          <a:xfrm>
            <a:off x="355600" y="3429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Subito dopo l’allegoria della vite e dei tralci, Gesù dice: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635000"/>
            <a:ext cx="4965700" cy="8255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Come il Padre ha amato me, anche io ho amato voi, rimanete nel mio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amore. Se osservate i miei comandamenti rimarrete nel mio amore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come io ho osservato i comandamenti del Padre mio e rimango nel</a:t>
            </a:r>
            <a:r>
              <a:rPr lang="en-CA" sz="130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30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suo amore (</a:t>
            </a:r>
            <a:r>
              <a:rPr lang="en-CA" sz="1296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 15,9-10)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30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524000"/>
            <a:ext cx="4965700" cy="10922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Questi versetti sono una spiegazione e un approfondimento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l’allegoria della vite e dei tralci. La medesima linfa scorre dalla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vite ai tralci, unendoli. La realtà che unisce Gesù e i suoi disce-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poli è lo stesso amore eterno del Padre per il Figlio, che Gesù ha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dato ai suoi e vuole far circolare fra di loro.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27432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Di origine divina, 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(anima l’amore fraterno) ha le carat-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teristiche dell’amore che Gesù ha rivelato nella sua vita e so-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prattutto nella sua morte: è dare la propria vita.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"/>
          <p:cNvSpPr txBox="1"/>
          <p:nvPr/>
        </p:nvSpPr>
        <p:spPr>
          <a:xfrm>
            <a:off x="355600" y="342900"/>
            <a:ext cx="4965700" cy="482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«Nessuno ha un amore più grande di questo: dare la vita per gli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amici» 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15,13; cf.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3,16s.).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952500"/>
            <a:ext cx="4965700" cy="482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Nel dare la vita per il fratello, il credente vive la Vita e speri-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menta l’amore del Padre e di Gesù 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14,21.23; 16,27).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5621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L’amore proveniente da Dio e vissuto tra i fratelli è un fatto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on-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tico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, tipico dell’essere: in tale amore si opera il passaggio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dall’essere «nella morte» all’essere «nella vita» 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5,24;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3,14 ss).</a:t>
            </a: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25908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trascende l’amore umano, senza negarlo. Ma esso si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oppone all’amore che caratterizza il «mondo» (gli uomini chiusi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alla Rivelazione).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La prova dell’origine divina dell’amore fraterno è data dalla re-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azione di chiusura e di ostilità che 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agape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può suscitare e che fa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del credente uno straniero 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15,18-19). L’amore vissuto tra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fratelli appare come un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 elemento estraneo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nel mondo(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1557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17,14).</a:t>
            </a:r>
          </a:p>
          <a:p>
            <a:pPr fontAlgn="auto">
              <a:lnSpc>
                <a:spcPts val="15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460500"/>
            <a:ext cx="4965700" cy="12954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L’amore di Dio rivelato da Gesù e comunicato da Lui diventa la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fonte dell’amore vissuto nella comunità, ma anche esigenza: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l’osservanza del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comandamento per eccellenza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15,17) è la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condizione per rimanere nell’amore di Cristo e per partecipare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(nella comunione fraterna) a quell’amore con il quale il Padre da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sempre ama il Figlio.</a:t>
            </a:r>
          </a:p>
          <a:p>
            <a:pPr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Il Padre ama il Figlio, il Figlio ama i suoi, i discepoli si amano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fra di loro. L’amore è la radice, il tronco e il frutto di questa vita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che immerge le sue radici nell’eternità ed estende i suoi rami nel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mondo intero (Spicq).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3589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La novità - l’amore</a:t>
            </a: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 “reciproco” (</a:t>
            </a: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Gv</a:t>
            </a: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 13,34-35)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765300"/>
            <a:ext cx="4965700" cy="12954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Giovanni non nomina mai esplicitamente l’amore del prossimo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o del nemico, così caratteristico dell’insegnamento di Gesù. Ciò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non accade per dimenticanza, né merita il rimprovero di settari-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smo. L’attenzione di Giovanni è rivolta essenzialmente alla vita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della comunità cristiana, come mostra l’intero contesto del di-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scorso di addio (capp. 13-17).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Giovanni applica l’insegnamento di Gesù sull’amore del pros-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simo alla vita della comunità e per questo parla dell’amore reci-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proco.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1557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Così si rivela la finalità dell’amore del prossimo: esso tende 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diventare comunione, vuole rivolgersi a un prossimo che è di-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ventato fratello: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9685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“Amate tutti gli uomini, anche i vostri nemici, non perché sono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fratelli, ma perché lo diventino; e sempre siate accesi di amore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fraterno, tanto verso il fratello già tale, quanto verso il nemico,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affinché con l’amore diventi fratello”(Sant’Agostino).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che proviene da Dio culmina nella reciprocità e dunque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tende, come suo fine, alla vita di unità: «Se ci amiamo gli uni gli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altri, Dio rimane in noi e l’amore di Lui è perfetto in noi» 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4,12).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2573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Dal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credere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deriva soltanto un’altra esigenza fondamentale,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quella dell’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amore reciproco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, in cui si condensa il «fare» del cre-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dente tra i fratelli, ordinato alla vita d’unità: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968500"/>
            <a:ext cx="4965700" cy="8255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Vi do un comandamento nuovo: Amatevi gli uni gli altri! Sì, con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l’amore con cui vi ho amato, amatevi anche voi gli uni gli altri. Da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questo tutti riconosceranno che siete miei discepoli: se avrete amore</a:t>
            </a:r>
            <a:r>
              <a:rPr lang="en-CA" sz="1299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9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gli uni per gli altri (</a:t>
            </a:r>
            <a:r>
              <a:rPr lang="en-CA" sz="1296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 13,34-35)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9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7F3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5600" y="342900"/>
            <a:ext cx="4151778" cy="615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Questi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due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versetti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avvicinano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molto al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vocabolario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Allo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stile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e al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contenuto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della Prima lettera di Giovanni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dipendenza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letteraria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?):</a:t>
            </a: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00100" y="1054100"/>
            <a:ext cx="4164602" cy="57708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</a:tabLst>
              <a:defRPr/>
            </a:pP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-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«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nuovo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»: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soltanto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296" dirty="0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13,34; </a:t>
            </a:r>
            <a:r>
              <a:rPr lang="en-CA" sz="1296" dirty="0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2,7-8;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>
                <a:solidFill>
                  <a:srgbClr val="000000"/>
                </a:solidFill>
                <a:latin typeface="Times New Roman Italic"/>
                <a:cs typeface="Times New Roman Italic"/>
              </a:rPr>
              <a:t>	</a:t>
            </a:r>
            <a:r>
              <a:rPr lang="en-CA" sz="1296" dirty="0" smtClean="0">
                <a:solidFill>
                  <a:srgbClr val="000000"/>
                </a:solidFill>
                <a:latin typeface="Times New Roman Italic"/>
                <a:cs typeface="Times New Roman Italic"/>
              </a:rPr>
              <a:t>2Gv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5;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00100" y="1435100"/>
            <a:ext cx="45212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- «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figlioletti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»: in </a:t>
            </a:r>
            <a:r>
              <a:rPr lang="en-CA" sz="1296" dirty="0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13,33; </a:t>
            </a:r>
            <a:r>
              <a:rPr lang="en-CA" sz="1296" dirty="0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2,1.12.28; 3,7.18; 4,4; 5,21;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00100" y="1625600"/>
            <a:ext cx="4521200" cy="4318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</a:tabLst>
              <a:defRPr/>
            </a:pP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- «in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» + «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conoscere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»: </a:t>
            </a:r>
            <a:r>
              <a:rPr lang="en-CA" sz="1296" dirty="0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13,35; </a:t>
            </a:r>
            <a:r>
              <a:rPr lang="en-CA" sz="1296" dirty="0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2,3.5; 3,16.19.24;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	4,2.13; 5,2.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5601" y="2108201"/>
            <a:ext cx="3601194" cy="61555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Perché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definisce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«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nuovo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deve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caratterizzare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vita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?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55600" y="2717800"/>
            <a:ext cx="4965700" cy="61555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lIns="0" tIns="0" rIns="0" bIns="0">
            <a:spAutoFit/>
          </a:bodyPr>
          <a:lstStyle/>
          <a:p>
            <a:pPr marL="285750" indent="-285750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à"/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l’Alleanza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di JHWH 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Israele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ora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riceve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/>
            </a:r>
            <a:b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</a:b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compimento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definitivo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"/>
          <p:cNvSpPr txBox="1"/>
          <p:nvPr/>
        </p:nvSpPr>
        <p:spPr>
          <a:xfrm>
            <a:off x="355600" y="3429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Wingdings"/>
                <a:cs typeface="Wingdings"/>
              </a:rPr>
              <a:t>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il comandamento è «nuovo» perché nuova è la natura stessa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dell’amore: è quello filiale di Gesù, che si situa all’origine e alla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base di una nuova economia di relazioni che costituiscono una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fratellanza del tutto nuova.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2573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La traduzione abituale, «amatevi come io vi ho amato», potreb-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be rendere l’idea che Gesù sia semplicemente un modello da 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mitare. Meglio tradurre: «amatevi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con l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amore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con cui vi ho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amato» (il valore dell’avverbio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kathôs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).</a:t>
            </a: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184400"/>
            <a:ext cx="4965700" cy="482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Gesù non lascia soltanto le consegne da applicare personalmente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dopo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di Lui (l’azione dei discepoli si giustappone alla sua).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26924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È invece il Cristo stesso, il suo amore di Figlio che si rende pre-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sente nell’amore vicendevole dei discepoli, è il suo amore che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passa in loro, quando amano i fratelli e ne sono riamati.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10922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Con il comandamento dell’amore reciproco Gesù inaugura la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sua presenza permanente tra i suoi. La relazione che egli ha vis-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suto con i discepoli durante la sua esistenza terrena, riflesso del-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la sua unità con il Padre, è chiamata a trasformarsi, dopo la sua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partenza, in amore fraterno nella comunità.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4605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L’amore reciproco: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84200" y="1765300"/>
            <a:ext cx="4472378" cy="17312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85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>
                <a:solidFill>
                  <a:srgbClr val="000000"/>
                </a:solidFill>
                <a:latin typeface="Wingdings"/>
                <a:cs typeface="Wingdings"/>
              </a:rPr>
              <a:t></a:t>
            </a:r>
            <a:r>
              <a:rPr lang="en-CA" sz="1296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riflesso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rivelazione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della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relazione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	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filiale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del Padre. Non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essere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ridotto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ad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alcuni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	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precetti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imposti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dal di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fuori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e ben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definiti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 È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 Italic"/>
                <a:cs typeface="Times New Roman Italic"/>
              </a:rPr>
              <a:t>vivere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deve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	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manere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suscettibile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applicazioni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innumerevoli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indefinite,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	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universali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Tocca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ad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ogni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cristiano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assumersi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propria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re-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	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sponsabilità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individuare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ogni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momento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come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poter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far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sì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	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concreto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della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vita,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dinamismo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dell’</a:t>
            </a:r>
            <a:r>
              <a:rPr lang="en-CA" sz="1296" dirty="0" err="1" smtClean="0">
                <a:solidFill>
                  <a:srgbClr val="0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divina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	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trasformi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tutti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atti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48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584200" y="330200"/>
            <a:ext cx="4737100" cy="1193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>
                <a:solidFill>
                  <a:srgbClr val="000000"/>
                </a:solidFill>
                <a:latin typeface="Wingdings"/>
                <a:cs typeface="Wingdings"/>
              </a:rPr>
              <a:t></a:t>
            </a:r>
            <a:r>
              <a:rPr lang="en-CA" sz="1296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L’amore tra i credenti ha la stessa misura dell’amore di Cristo: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	quella del dono della vita. Ma non basta aspettare l’occasione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	di deporre la propria vita per quelli che amiamo (15,13). Piut-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	tosto, bisogna mettersi, come Lui, in ogni istante della vita,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	all’umile servizio dei fratelli. In altri termini, il «dare la vita»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	è una qualità permanente dell’amore cristiano.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574800"/>
            <a:ext cx="4965700" cy="482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L’amore rivela anche un’altra qualità. In 13,34, l’amore di Gesù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è evocato a titolo assoluto: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082800"/>
            <a:ext cx="4965700" cy="12065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la sua espressione culminante è stata la Croce (cf. 13,1), ma esso co-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stituisce  un  movimento intrinseco all’essere del  Figlio, secondo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quanto Gesù rivelerà in 15,9: </a:t>
            </a:r>
            <a:r>
              <a:rPr lang="en-CA" sz="1296">
                <a:solidFill>
                  <a:srgbClr val="000000"/>
                </a:solidFill>
                <a:latin typeface="Times New Roman Italic"/>
                <a:cs typeface="Times New Roman Italic"/>
              </a:rPr>
              <a:t>dell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’</a:t>
            </a:r>
            <a:r>
              <a:rPr lang="en-CA" sz="1296">
                <a:solidFill>
                  <a:srgbClr val="000000"/>
                </a:solidFill>
                <a:latin typeface="Times New Roman Italic"/>
                <a:cs typeface="Times New Roman Italic"/>
              </a:rPr>
              <a:t>amore con cui il Padre mi ha ama-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 Italic"/>
                <a:cs typeface="Times New Roman Italic"/>
              </a:rPr>
              <a:t>to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296">
                <a:solidFill>
                  <a:srgbClr val="000000"/>
                </a:solidFill>
                <a:latin typeface="Times New Roman Italic"/>
                <a:cs typeface="Times New Roman Italic"/>
              </a:rPr>
              <a:t> anch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’</a:t>
            </a:r>
            <a:r>
              <a:rPr lang="en-CA" sz="1296">
                <a:solidFill>
                  <a:srgbClr val="000000"/>
                </a:solidFill>
                <a:latin typeface="Times New Roman Italic"/>
                <a:cs typeface="Times New Roman Italic"/>
              </a:rPr>
              <a:t>io vi ho amati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. Per questo la carità fraterna dei credenti, an-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che se può esigere un dono estremo, è in primo luogo uno stato, il lo-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ro modo di esistere in unione con il Figlio(X. Léon-Dufour)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52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302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876300" y="457200"/>
            <a:ext cx="3893695" cy="4616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84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606" b="1" dirty="0">
                <a:solidFill>
                  <a:srgbClr val="FFFFFF"/>
                </a:solidFill>
                <a:latin typeface="Times New Roman Bold"/>
                <a:cs typeface="Times New Roman Bold"/>
              </a:rPr>
              <a:t>La vita </a:t>
            </a:r>
            <a:r>
              <a:rPr lang="en-CA" sz="1606" b="1" dirty="0" err="1">
                <a:solidFill>
                  <a:srgbClr val="FFFFFF"/>
                </a:solidFill>
                <a:latin typeface="Times New Roman Bold"/>
                <a:cs typeface="Times New Roman Bold"/>
              </a:rPr>
              <a:t>consacrata</a:t>
            </a:r>
            <a:r>
              <a:rPr lang="en-CA" sz="1606" b="1" dirty="0">
                <a:solidFill>
                  <a:srgbClr val="FFFFFF"/>
                </a:solidFill>
                <a:latin typeface="Times New Roman Bold"/>
                <a:cs typeface="Times New Roman Bold"/>
              </a:rPr>
              <a:t> </a:t>
            </a:r>
            <a:r>
              <a:rPr lang="en-CA" sz="1606" b="1" dirty="0" err="1">
                <a:solidFill>
                  <a:schemeClr val="bg2">
                    <a:lumMod val="75000"/>
                  </a:schemeClr>
                </a:solidFill>
                <a:latin typeface="Times New Roman Bold"/>
                <a:cs typeface="Times New Roman Bold"/>
              </a:rPr>
              <a:t>tra</a:t>
            </a:r>
            <a:r>
              <a:rPr lang="en-CA" sz="1606" b="1" dirty="0">
                <a:solidFill>
                  <a:schemeClr val="bg2">
                    <a:lumMod val="75000"/>
                  </a:schemeClr>
                </a:solidFill>
                <a:latin typeface="Times New Roman Bold"/>
                <a:cs typeface="Times New Roman Bold"/>
              </a:rPr>
              <a:t> </a:t>
            </a:r>
            <a:r>
              <a:rPr lang="en-CA" sz="1606" b="1" dirty="0" err="1">
                <a:solidFill>
                  <a:schemeClr val="bg2">
                    <a:lumMod val="75000"/>
                  </a:schemeClr>
                </a:solidFill>
                <a:latin typeface="Times New Roman Bold"/>
                <a:cs typeface="Times New Roman Bold"/>
              </a:rPr>
              <a:t>l’</a:t>
            </a:r>
            <a:r>
              <a:rPr lang="en-CA" sz="1596" dirty="0" err="1">
                <a:solidFill>
                  <a:schemeClr val="bg2">
                    <a:lumMod val="75000"/>
                  </a:schemeClr>
                </a:solidFill>
                <a:latin typeface="Times New Roman Bold Italic"/>
                <a:cs typeface="Times New Roman Bold Italic"/>
              </a:rPr>
              <a:t>agape</a:t>
            </a:r>
            <a:r>
              <a:rPr lang="en-CA" sz="1606" b="1" dirty="0">
                <a:solidFill>
                  <a:schemeClr val="bg2">
                    <a:lumMod val="75000"/>
                  </a:schemeClr>
                </a:solidFill>
                <a:latin typeface="Times New Roman Bold"/>
                <a:cs typeface="Times New Roman Bold"/>
              </a:rPr>
              <a:t> e </a:t>
            </a:r>
            <a:r>
              <a:rPr lang="en-CA" sz="1606" b="1" dirty="0" err="1">
                <a:solidFill>
                  <a:schemeClr val="bg2">
                    <a:lumMod val="75000"/>
                  </a:schemeClr>
                </a:solidFill>
                <a:latin typeface="Times New Roman Bold"/>
                <a:cs typeface="Times New Roman Bold"/>
              </a:rPr>
              <a:t>l’unità</a:t>
            </a:r>
            <a:r>
              <a:rPr lang="en-CA" sz="1606" b="1" dirty="0">
                <a:solidFill>
                  <a:srgbClr val="FFFFFF"/>
                </a:solidFill>
                <a:latin typeface="Times New Roman Bold"/>
                <a:cs typeface="Times New Roman Bold"/>
              </a:rPr>
              <a:t>…</a:t>
            </a:r>
          </a:p>
          <a:p>
            <a:pPr fontAlgn="auto">
              <a:lnSpc>
                <a:spcPts val="184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5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003300"/>
            <a:ext cx="4965700" cy="6223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L’«altro» Paraclito provoca un </a:t>
            </a:r>
            <a:r>
              <a:rPr lang="en-CA" sz="1296">
                <a:solidFill>
                  <a:srgbClr val="000000"/>
                </a:solidFill>
                <a:latin typeface="Times New Roman Italic"/>
                <a:cs typeface="Times New Roman Italic"/>
              </a:rPr>
              <a:t>crescendo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 della vita, fino a raggiun-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gere la permanente in abitazione trinitaria, dono che Gesù chiede per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i suoi nel cap. 17.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765300"/>
            <a:ext cx="4681314" cy="1346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Il supremo “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modello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trinitario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” è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storicamente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attuabile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tramite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296" b="1" dirty="0" err="1">
                <a:latin typeface="Times New Roman"/>
                <a:cs typeface="Times New Roman"/>
              </a:rPr>
              <a:t>realizzazione</a:t>
            </a:r>
            <a:r>
              <a:rPr lang="en-CA" sz="1296" b="1" dirty="0">
                <a:latin typeface="Times New Roman"/>
                <a:cs typeface="Times New Roman"/>
              </a:rPr>
              <a:t> del </a:t>
            </a:r>
            <a:r>
              <a:rPr lang="en-CA" sz="1296" b="1" dirty="0" err="1">
                <a:latin typeface="Times New Roman"/>
                <a:cs typeface="Times New Roman"/>
              </a:rPr>
              <a:t>comandamento</a:t>
            </a:r>
            <a:r>
              <a:rPr lang="en-CA" sz="1296" b="1" dirty="0">
                <a:latin typeface="Times New Roman"/>
                <a:cs typeface="Times New Roman"/>
              </a:rPr>
              <a:t> </a:t>
            </a:r>
            <a:r>
              <a:rPr lang="en-CA" sz="1296" b="1" dirty="0" err="1">
                <a:latin typeface="Times New Roman"/>
                <a:cs typeface="Times New Roman"/>
              </a:rPr>
              <a:t>nuovo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Senza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la 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vita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consacrata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diventare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“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competente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”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manifestazione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epifanica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del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mistero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di comunione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302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10922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Nell’amore reciproco, i credenti vivono la realtà filiale di Cristo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nel seno del Padre. L’amore da vivere nella comunità, più che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un’esigenza, è un dono ricevuto e il segno dell’esistenza dei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credenti, in continuità con la comunione divina cui essi parteci-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pano.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549400"/>
            <a:ext cx="4965700" cy="482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Da  qui  derivano  il  carattere  e  la  funzione  di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 rivelazione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dell’amore reciproco che il v. 35 presuppone.</a:t>
            </a:r>
          </a:p>
          <a:p>
            <a:pPr fontAlgn="auto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1844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Nell’amore scambievole che rende presente l’amore di Gesù, si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manifesta la sua identità di Figlio, la sua relazione con il Padre 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dunque l’amore del Padre stesso, che ha inviato il suo Unigenito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e si apre agli uomini.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2"/>
          <p:cNvSpPr txBox="1"/>
          <p:nvPr/>
        </p:nvSpPr>
        <p:spPr>
          <a:xfrm>
            <a:off x="355600" y="342900"/>
            <a:ext cx="4965700" cy="149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La comunità unita dall’amore reciproco continua a essere un se-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gno per il mondo, come lo era Gesù con il suo comportamento.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È un segno che può provocare fede oppure odio, accoglienza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oppure rifiuto. Lasciando ai cristiani il comandamento di amarsi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come egli ci ha amato, Cristo affida loro una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responsabilità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quella di continuare nel mondo la manifestazione dell’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di-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vina che egli stesso ha inaugurato.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866900"/>
            <a:ext cx="4965700" cy="149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L’amore, per la sua origine divina, vuole irradiarsi nel mondo,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perciò ogni tendenza all’individualismo o alla chiusura della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comunità in se stessa (individualismo “collettivo”) è impensabi-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le. Se l’amore fraterno è il segno primario ed efficace per vince-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re la miscredenza del mondo esterno, non può essere al tempo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stesso “lo strumento per un isolamento settario della comunità”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(Mannucci).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 cristiani si riconoscono da un solo segno, quello dell’amore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mutuo. Se manca questo, la presenza di Cristo nel nostro mondo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attraverso la sua Chiesa non è più discernibile.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0541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La pratica dell’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non può quindi essere concepita da un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punto di vista puramente individuale, impegnando soltanto le re-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lazioni di ogni singola persona con Dio.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7653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Al contrario, si tratta di una dimensione comunitaria che, se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manca in un discepolo, vela agli occhi degli uomini la presenza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di Gesù e getta il discredito sulla Chiesa di cui egli si dice mem-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bro.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Una “mistica giovannea”?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7493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È possibile parlare di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mistica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, per qualificare l’esperienza di fe-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de che Giovanni propone al lettore? Al termine del Prologo del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Vangelo, Giovanni affermava: «Dio nessuno l’ha mai visto»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(1,18).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765300"/>
            <a:ext cx="4965700" cy="12954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Ponendo alla radice dell’esistenza cristiana la fede in Gesù e il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dono dell’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vissuta tra i fratelli, Giovanni rivela la possibi-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lità di un’unità con Dio che non conosce pari, espressa con ter-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minologia familiare alla mistica: la contemplazione, la comu-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nione con Dio, l’immanenza reciproca, la conoscenza e via di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seguito.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2"/>
          <p:cNvSpPr txBox="1"/>
          <p:nvPr/>
        </p:nvSpPr>
        <p:spPr>
          <a:xfrm>
            <a:off x="355600" y="342900"/>
            <a:ext cx="4965700" cy="149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Giovanni si serve delle espressioni più forti che il linguaggio re-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ligioso dell’epoca era in grado di fornirgli, per assicurare i suoi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lettori che parlava seriamente. In una formulazione, essenziale 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semplice, Giovanni dà la chiave della mèta ambita di ogni misti-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ca, cioè l’unione con Dio: «Nessuno ha mai visto Dio; se ci a-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miamo gli uni gli altri, Dio rimane in noi e l’amore di Lui è per-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fetto in noi» 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4,12).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9685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Nel credere, l’uomo viene unito a Gesù, che solo è il Rivelatore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di Dio. Ma l’unità con Gesù, e quindi con il Padre, non si ottiene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con l’estasi e la fuga dagli uomini, bensì nell’amore reciproco,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espressione dell’amore di Dio e per Dio.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Nell’amore fraterno 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anima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non intraprende un duro cammino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di salita verso vette inaccessibili ai comuni mortali, ma è Dio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stesso che scende e prende dimora nel credente!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0541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La comunione con Dio, il Padre e suo Figlio Gesù, può realiz-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zarsi e arrivare a compimento soltanto quando, nell’amore reci-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proco, rimaniamo nell’amore di Dio: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854200"/>
            <a:ext cx="4965700" cy="1397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[Gesù disse:] “Chi ha i miei comandamenti e li osserva, questi mi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ama; e chi mi ama sarà amato dal Padre mio e anch’io lo amerò e mi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manifesterò a lui”. Gli dice Giuda, non l’Iscariota: “Signore, come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avviene che tu devi manifestarti a noi e non al mondo?” Gesù gli ri-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spose e gli disse: “Se qualcuno mi ama, osserverà la mia parola, e il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Padre mio lo amerà e noi verremo a lui e porremo presso di lui una</a:t>
            </a:r>
            <a:r>
              <a:rPr lang="en-CA" sz="1305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305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dimora” (</a:t>
            </a:r>
            <a:r>
              <a:rPr lang="en-CA" sz="1296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 14,21-23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).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305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"/>
          <p:cNvSpPr txBox="1"/>
          <p:nvPr/>
        </p:nvSpPr>
        <p:spPr>
          <a:xfrm>
            <a:off x="355600" y="3429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«Se mi amate, osserverete i miei comandamenti»: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5461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 amore dei credenti per il Signore si realizza nell’osservare la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Sua Parola, cioè vivendo come Gesù stesso ha dato l’esempio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lavando i piedi ai discepoli e dando la vita per i suoi.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3589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Questo comportamento inserisce il credente nel rapporto di Ge-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sù con il Padre, in modo tale che, come il Figlio, anche il cre-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dente è oggetto dell’amore del Padre.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21844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Se bisogna bisogna credere in Gesù, per trovare il rapporto vivo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e personale con lui e così entrare in comunione con Dio, la prio-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rità è data comunque all’amore del Padre!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In secondo luogo si dice che anche Gesù amerà e si manifesterà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al credente. Gesù, come Mediatore, pone il credente (diventato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uno con Lui) nella comunione diretta con Dio.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1557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Una volta posto nel seno del Padre, nella sua intimità, il creden-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te incontra anche Gesù come un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Tu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distinto, sperimentando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sempre più il suo amore.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9685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Gesù non sta parlando della sua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parusia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gloriosa alla fine dei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tempi, manifesta a tutti gli uomini, ma di una presenza di Dio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possibile fin d’ora in modo permanente nel cuore del credente 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in mezzo alla comunità.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7F3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5600" y="342900"/>
            <a:ext cx="4965700" cy="8890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Il v. 23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conclude con «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porremo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dimora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».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Ciò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evoca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l’attesa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dimora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popolo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figurata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dal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tempio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Gerusalemme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poi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annunciata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profeti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come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speranza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futura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«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Vengo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ad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abitare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in mezzo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 (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Zc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2, 14).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358900"/>
            <a:ext cx="49657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Colui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«né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cieli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né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cieli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cieli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possono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contenere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viene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stabilire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abitazione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fin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d’ora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sempre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nell’intimo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in mezzo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comunità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184400"/>
            <a:ext cx="4965700" cy="889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Uniti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luogo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santo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presenza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divina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eccellenza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loro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volta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possono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diventare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dimora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Persone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divine,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rivelazione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divino per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tutti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uomini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All’inizio del capitolo, Gesù aveva promesso ai discepoli: «Nel-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la casa del Padre mio vi sono molti posti [...]. Io vado a prepa-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rarvi un posto» (Gv 14,2). Senza negare o rinunciare a questa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promessa, l’evangelista cambia la prospettiva.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257300"/>
            <a:ext cx="4965700" cy="10922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Il movimento, abbozzato in 14,2-3, viene rovesciato: non sono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più i discepoli condotti da Gesù verso il Padre, ma ora è il Padre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che viene presso il discepolo fedele. La ricerca del Padre, tema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essenziale del discorso sin dall’esordio (13,33), è compiuta dal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Padre stesso.</a:t>
            </a:r>
          </a:p>
          <a:p>
            <a:pPr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3876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Se  c’è  una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 mistica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 giovannea,  il  concreto  comandamento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dell’amore allontana tale mistica da ogni religiosità (che torna 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galla anche oggi) che aspira ad una comunione con Dio di tipo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panteistico, estatico, magico, gnostico o altro.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2"/>
          <p:cNvSpPr txBox="1"/>
          <p:nvPr/>
        </p:nvSpPr>
        <p:spPr>
          <a:xfrm>
            <a:off x="355600" y="330200"/>
            <a:ext cx="5080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Il «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09600" y="330200"/>
            <a:ext cx="2959100" cy="266700"/>
          </a:xfrm>
          <a:prstGeom prst="rect">
            <a:avLst/>
          </a:prstGeom>
          <a:solidFill>
            <a:schemeClr val="bg2"/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comandamento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nuovo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» in Giovanni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dirty="0"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749300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306" b="1">
                <a:solidFill>
                  <a:srgbClr val="000000"/>
                </a:solidFill>
                <a:latin typeface="Times New Roman Bold"/>
                <a:cs typeface="Times New Roman Bold"/>
              </a:rPr>
              <a:t>Gv 13,34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939800"/>
            <a:ext cx="4965700" cy="431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Un comandamento nuovo vi do: che vi amiate gli uni gli altri;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come io ho amato voi, anche voi amatevi gli uni gli altri.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5600" y="1384300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306" b="1">
                <a:solidFill>
                  <a:srgbClr val="000000"/>
                </a:solidFill>
                <a:latin typeface="Times New Roman Bold"/>
                <a:cs typeface="Times New Roman Bold"/>
              </a:rPr>
              <a:t>Gv 15,12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55600" y="1574800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Questo è il mio comandamento: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55600" y="1765300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che vi amiate gli uni gli altri come io ho amato voi.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55600" y="2032000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306" b="1">
                <a:solidFill>
                  <a:srgbClr val="000000"/>
                </a:solidFill>
                <a:latin typeface="Times New Roman Bold"/>
                <a:cs typeface="Times New Roman Bold"/>
              </a:rPr>
              <a:t>Gv 15,17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55600" y="2222500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Questo vi comando: che vi amiate gli uni gli altri.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L’amore per il fratello decide in pratica se siamo dalla verità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3,19). Esso è il segno non ingannevole della nostra unità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con Dio. Il mistico Giovanni è un credente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concreto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e cristiano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realista 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(Cf.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2,10; 3,14.17; 4,12.16).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3589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Giovanni non rivolge la sua opera a una qualche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élite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che vive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ritirata in un qualche luogo separato, ma a tutti i credenti che vi-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vono la loro esistenza quotidiana in mezzo agli uomini.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1844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 maggior ragione, però, i consacrati, come tutti gli altri cristia-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ni, possono (e devono) partecipare alla vita della Trinità fin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d’ora,   ma   soltanto   se,   nell’amore   reciproco,   rimangono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nell’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di Dio.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2"/>
          <p:cNvSpPr txBox="1"/>
          <p:nvPr/>
        </p:nvSpPr>
        <p:spPr>
          <a:xfrm>
            <a:off x="355600" y="330200"/>
            <a:ext cx="3810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Il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20700" y="330200"/>
            <a:ext cx="7493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kathôs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47763" y="330200"/>
            <a:ext cx="2089150" cy="4111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giovanneo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(13,34)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dirty="0"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7493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L’espressione avverbiale «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come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» [io ho amato voi] può essere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interpretata nel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senso sostantivante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(= con lo stesso amore). Ma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c’è da dire di più.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5600" y="15621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Il </a:t>
            </a: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“come”</a:t>
            </a: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nel senso di </a:t>
            </a: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“qualità”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55600" y="1968500"/>
            <a:ext cx="4665663" cy="4111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tabLst>
                <a:tab pos="2184400" algn="l"/>
              </a:tabLs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 prima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caratteristica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 del	“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come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”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riferisce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qualità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55600" y="21844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dell’amore di Gesù: esso è prima di tutto un dono, una grazia.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Gesù si rivolge al Padre: «l’amore con il quale mi hai amato sia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in essi ed io in loro» (Gv 17,26). «Come il Padre ha amato me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così io ho amato voi» (Gv 13,34)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"/>
          <p:cNvSpPr txBox="1"/>
          <p:nvPr/>
        </p:nvSpPr>
        <p:spPr>
          <a:xfrm>
            <a:off x="355600" y="3429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È quindi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lo stesso Amore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con il quale il Padre ama il Figlio, ed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in Lui tutti noi, lo stesso amore che «è stato riversato nei nostri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cuori per mezzo dello Spirito Santo che ci è stato dato»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(Rm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5,5).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257300"/>
            <a:ext cx="4965700" cy="26670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tabLst>
                <a:tab pos="1498600" algn="l"/>
              </a:tabLs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dunque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un amore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	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soprannaturale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.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	 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l’agape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proviene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4605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Dio e fa il credente un amato da Dio ed un “amante”.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17653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L’attività dello Spirito Santo fa si che l’agape ricevuta diventi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l’atto più personale del credente, pur rimanendo quell’agape che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ha Dio per soggetto.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5600" y="24892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Dio ama in colui che ama con l’agape. Ogni discepolo di Gesù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ha dunque in sé un’energia immensa, un’infinita capacità di a-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mare, e può farsi canale di questo Amore.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Tutto parte da Lui: «Noi amiamo, perché Egli ci ha amati per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primo» 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4,19) e quindi anche per noi tutto parte dalla fede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in Gesù, dall’amore per Lui, dalla fiducia nel Padre.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155700"/>
            <a:ext cx="4965700" cy="10922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Come riflesso dell’amore paterno di Dio, la carità è donazione.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Il donare è atto di uscita da sé nell’altro. Per questo, ricevuto il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Suo  amore,  il  credente  deve  subito  guardare  al  prossimo.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L’agape divina non ripiega su se stessa, ma ha bisogno di dif-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fondersi nella comunità e verso tutti.</a:t>
            </a:r>
          </a:p>
          <a:p>
            <a:pPr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3876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Gesù ci partecipa, quindi, il Suo stesso Amore: divino ed uma-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no, giacché Gesù è Dio e uomo. Esso è “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divino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”, perché ci ha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dato la possibilità di amare “come” Dio ama, ed è “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umano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”,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perché Gesù è vero uomo.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Il Suo amore assume in sé ed eleva tutti gli autentici amori ed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affetti umani: l’amore fraterno, nuziale, quello tra genitori e fi-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gli, l’amicizia, l’amore per il proprio popolo.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0541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Per la sequela di Gesù anch’essi vanno a volte posposti (anche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lasciati). Per la dialettica dell’amore, spesso si ritrovano nuovi,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più ricchi e più pieni, nella pienezza dell’Amore trinitario.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866900"/>
            <a:ext cx="4965700" cy="10922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Una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qualità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particolarmente importante di questo Amore è che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esso non è solo un fatto intenzionale, o di volontà, ma anche una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realtà ontologica, che fonda l’essere. Non amare significa dimi-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nuire la realtà dell’essere in sé. Mettersi totalmente fuori, o con-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tro l’amore, significa mettersi fuori dall’essere.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Il </a:t>
            </a: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“come”</a:t>
            </a: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nel senso di </a:t>
            </a: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“misura” (quantità)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7493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L’agire di Gesù e la sua parola, in particolare la sua passione 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morte in croce, rivelano il suo amore per il Padre e per gli uo-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mini. E Gesù chiede ai suoi discepoli di imitarlo proprio nel vi-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vere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lo stesso amore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con la stessa misura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15,12).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765300"/>
            <a:ext cx="4965700" cy="10922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«Da questo abbiamo conosciuto l’amore: Egli ha dato la sua vita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per noi; quindi anche noi dobbiamo dare la vita per i fratelli»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3,16). Giovanni continua: «Ma se uno ha ricchezze di que-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sto mondo e, vedendo il suo fratello in necessità, gli chiude il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proprio cuore, come dimora in lui l’amore di Dio?» 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3,17).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Siamo dunque debitori a Lui della vita; possiamo restituirgliela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dandola ai fratelli; magari non con il sangue, ma con l’amore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concreto in piccole o grandi cose.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93700" y="1155700"/>
            <a:ext cx="49276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Il </a:t>
            </a: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“come”</a:t>
            </a: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</a:t>
            </a: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non individualista -</a:t>
            </a: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relativo alla </a:t>
            </a: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“reciprocità”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562100"/>
            <a:ext cx="4965700" cy="12954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La maggior parte delle concezioni teologiche, anche quella cri-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stiana, sono state finora prettamente individuale. Secondo Gesù,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il rapporto col Padre è tuttavia “collettivo” (come nella preghie-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ra del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Padre nostro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). Così anche il suo comandamento è “collet-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tivo”. Impegna non solo per l’altro, ma anche con l’altro, per es-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sere insieme “una cosa sola” (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17).</a:t>
            </a:r>
          </a:p>
          <a:p>
            <a:pPr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Nel dare il suo comando, Gesù non invita tanto ad amare Dio 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il prossimo, come era nell’Antico Testamento (senza escluder-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lo), ma punta alla pienezza dell’amore che si raggiunge nella re-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ciprocità.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257300"/>
            <a:ext cx="4604915" cy="102592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cristiani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se non 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non 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perfetto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1Gv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4,12).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scambievole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così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perfezione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lang="en-CA" sz="1403" i="1" dirty="0">
                <a:solidFill>
                  <a:srgbClr val="000000"/>
                </a:solidFill>
                <a:latin typeface="Times New Roman Italic"/>
                <a:cs typeface="Times New Roman Italic"/>
              </a:rPr>
              <a:t>perfecta caritas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).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natura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tende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sem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pre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all’unità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184400"/>
            <a:ext cx="4965700" cy="10922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Vedendo Lui stesso come presente nel soggetto amato (ugual-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mente come in quello amante), l’amore non pretende nulla in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cambio, però contiene in sé, proprio per amore, il desiderio che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l’altro possa, prima o poi, essere travolto nel vortice dell’amore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trinitario.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7F3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5600" y="342900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306" b="1">
                <a:solidFill>
                  <a:srgbClr val="000000"/>
                </a:solidFill>
                <a:latin typeface="Times New Roman Bold"/>
                <a:cs typeface="Times New Roman Bold"/>
              </a:rPr>
              <a:t>1Gv 2,7-8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520700"/>
            <a:ext cx="4848058" cy="134652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Carissimi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scrivendo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non vi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propongo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un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nuovo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un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antico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voi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avevate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fin dal principio.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Il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antico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è la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parola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voi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avete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ascoltata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Tuttavia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un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nuovo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vi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propongo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scrivendovi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Ciò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vero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e in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voi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poiché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le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tenebre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ormai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passano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già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risplende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vera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luce.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739900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306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2Gv 1,5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1930400"/>
            <a:ext cx="4965700" cy="6223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Ed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ora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Signora,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scrivendoti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non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già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per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darti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un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nuo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vo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poiché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lo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possedevamo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già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fin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dall’inizio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ti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chiedo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amarci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gli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uni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gli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altri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355600" y="342900"/>
            <a:ext cx="4438716" cy="123110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scritti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giovannei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contengono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teologia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loro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particolare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fortemente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cristologica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L’appello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latin typeface="Times New Roman Italic"/>
                <a:cs typeface="Times New Roman Italic"/>
              </a:rPr>
              <a:t>sequela</a:t>
            </a:r>
            <a:r>
              <a:rPr lang="en-CA" sz="1403" dirty="0"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scaturisce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immediatamente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dalla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«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parola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della vita» (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1Gv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1,1),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dall’autorivelazione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figlio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Gv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1,18).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84386" y="1813942"/>
            <a:ext cx="4824536" cy="10259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sequela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appare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ovvia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conseguenza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nell’ascolto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della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parola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dell’inviato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Chi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mondo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tenebre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ha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inteso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questa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chiamata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reagire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 “la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rispostadella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fede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”.</a:t>
            </a: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"/>
          <p:cNvSpPr txBox="1"/>
          <p:nvPr/>
        </p:nvSpPr>
        <p:spPr>
          <a:xfrm>
            <a:off x="355600" y="342900"/>
            <a:ext cx="4639090" cy="410369"/>
          </a:xfrm>
          <a:prstGeom prst="rect">
            <a:avLst/>
          </a:prstGeom>
          <a:solidFill>
            <a:schemeClr val="bg2"/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Gv 13-21: 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dalla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fede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(</a:t>
            </a:r>
            <a:r>
              <a:rPr lang="en-CA" sz="1403" i="1" dirty="0" err="1" smtClean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pistis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) 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all’amore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(</a:t>
            </a:r>
            <a:r>
              <a:rPr lang="en-CA" sz="1403" i="1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agape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) e 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all’unità</a:t>
            </a:r>
            <a:endParaRPr lang="en-CA" sz="1413" b="1" dirty="0">
              <a:solidFill>
                <a:srgbClr val="000000"/>
              </a:solidFill>
              <a:latin typeface="Times New Roman Bold"/>
              <a:cs typeface="Times New Roman Bold"/>
            </a:endParaRP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7493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prima parte 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Vangelo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capp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1-12,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libro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dei 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segni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Giovanni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presenta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vita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pubblica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come un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confronto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tra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mondo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uomini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Predomina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verbo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credere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appello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ad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accogliere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parola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Rivelatore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7653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Nella seconda parte, primo segmento (capp. 13-17, il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libro della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rivelazione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), Gesù si trova solo con i suoi discepoli, e le sue pa-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role hanno come scenario l’«ultima cena».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25908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Ciò che nella prima parte è presentato come segno e promessa,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come rivelazione e appello, si realizza ora con i discepoli che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sono intorno a Gesù.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7F3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5600" y="342900"/>
            <a:ext cx="4965700" cy="1092200"/>
          </a:xfrm>
          <a:prstGeom prst="rect">
            <a:avLst/>
          </a:prstGeom>
          <a:solidFill>
            <a:schemeClr val="bg2"/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coloro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hanno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accolto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parola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rappresentano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comunità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cristiana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tutti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tempi.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problemi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realtà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riguardano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direttamen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vale a dire della vita della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Chiesa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postpasquale,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caratterizzata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dall’assenza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562100"/>
            <a:ext cx="49657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Rispetto alla prima parte, i temi cambiano in maniera significa-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tiva. L’impostazione dell’insieme del Vangelo è: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dalla fede 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all’amore fraterno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, come espressione dell’amore per Gesù.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387600"/>
            <a:ext cx="4965700" cy="889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L’appello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percorre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tutta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prima parte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concre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tizza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comunione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intorno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volta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prefigurazione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dell’inabitazione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nata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Risorto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Chiesa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postpasquale.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"/>
          <p:cNvSpPr txBox="1"/>
          <p:nvPr/>
        </p:nvSpPr>
        <p:spPr>
          <a:xfrm>
            <a:off x="355600" y="342900"/>
            <a:ext cx="4965700" cy="482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Parlare dell’amore è come arrivare al nucleo del discorso gio-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vanneo sulla fede e sull’osservanza delle esigenze di Gesù.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8509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In Giovanni “credere” e “amare” sono un binomio: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0541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“La fede introduce l’uomo nel dinamismo dell’amore; anzi la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fede in Gesù e l’amore formano per Giovanni un tutt’uno così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compatto che per lui la fede è una fede reale solo se il credente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diventa uno che ama” (Mannucci).</a:t>
            </a: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20828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La proposta giovannea dell’</a:t>
            </a: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agape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5600" y="24892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Nei “discorsi d’addio” Giovanni concentra la sua attenzione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sull’atteggiamento cristiano fondamentale: osservare la parola di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Gesù, rimanere in Gesù, amare i fratelli.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"/>
          <p:cNvSpPr txBox="1"/>
          <p:nvPr/>
        </p:nvSpPr>
        <p:spPr>
          <a:xfrm>
            <a:off x="355600" y="342900"/>
            <a:ext cx="4965700" cy="889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Quando Giovanni esorta i credenti a vivere la loro fede, il suo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scopo non è tanto di invitarli a migliorare la loro condotta, quan-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to di risvegliare la coscienza della loro identità, del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mistero divi-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no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che li costituisce.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3589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L’</a:t>
            </a: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agape</a:t>
            </a: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in Giovanni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7653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Il tema dell’amore domina nella seconda parte del Vangelo.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Giovanni vuole sottolineare che la realtà della Vita e della Luce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è pienamente data nell’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2590800"/>
            <a:ext cx="4965700" cy="6858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È nella vita dell’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che il credente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conosce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Dio e 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partecipa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alla Sua Vita. Per Giovanni, l’</a:t>
            </a:r>
            <a:r>
              <a:rPr lang="en-CA" sz="1403">
                <a:solidFill>
                  <a:srgbClr val="0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 è la Vita di Dio, che è stata</a:t>
            </a:r>
            <a: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comunicata ai credenti.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fef38fcdae9f5a85cde77323f02a72e6d86467"/>
</p:tagLst>
</file>

<file path=ppt/theme/theme1.xml><?xml version="1.0" encoding="utf-8"?>
<a:theme xmlns:a="http://schemas.openxmlformats.org/drawingml/2006/main" name="Office Theme">
  <a:themeElements>
    <a:clrScheme name="Loggi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1548</Words>
  <Application>Microsoft Office PowerPoint</Application>
  <PresentationFormat>Personalizzato</PresentationFormat>
  <Paragraphs>154</Paragraphs>
  <Slides>37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37</vt:i4>
      </vt:variant>
    </vt:vector>
  </HeadingPairs>
  <TitlesOfParts>
    <vt:vector size="46" baseType="lpstr">
      <vt:lpstr>Arial</vt:lpstr>
      <vt:lpstr>Calibri</vt:lpstr>
      <vt:lpstr>Tahoma</vt:lpstr>
      <vt:lpstr>Times New Roman</vt:lpstr>
      <vt:lpstr>Times New Roman Bold</vt:lpstr>
      <vt:lpstr>Times New Roman Bold Italic</vt:lpstr>
      <vt:lpstr>Times New Roman Italic</vt:lpstr>
      <vt:lpstr>Wingdings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Investintech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A2E_Engine</dc:creator>
  <cp:lastModifiedBy>Preside Alfonsiana</cp:lastModifiedBy>
  <cp:revision>11</cp:revision>
  <dcterms:created xsi:type="dcterms:W3CDTF">2011-11-09T04:43:37Z</dcterms:created>
  <dcterms:modified xsi:type="dcterms:W3CDTF">2014-04-11T05:05:23Z</dcterms:modified>
</cp:coreProperties>
</file>