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7"/>
  </p:notesMasterIdLst>
  <p:sldIdLst>
    <p:sldId id="264" r:id="rId3"/>
    <p:sldId id="256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43340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1835696" y="1143000"/>
            <a:ext cx="7308304" cy="571500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 della morte in Occidente</a:t>
            </a:r>
            <a:r>
              <a:rPr lang="it-IT" dirty="0"/>
              <a:t>” di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Philippe </a:t>
            </a:r>
            <a:r>
              <a:rPr lang="it-IT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Ariès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/>
              <a:t>(1914-1984) mostra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quattro grandi periodi</a:t>
            </a:r>
            <a:r>
              <a:rPr lang="it-IT" dirty="0"/>
              <a:t> nell’evoluzione nei confronti alla morte e alle persone moribonde:</a:t>
            </a:r>
          </a:p>
          <a:p>
            <a:pPr marL="0" indent="0" algn="just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«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morte addomesticata</a:t>
            </a:r>
            <a:r>
              <a:rPr lang="it-IT" dirty="0"/>
              <a:t>» </a:t>
            </a:r>
            <a:r>
              <a:rPr lang="it-IT" sz="2000" dirty="0"/>
              <a:t>(Antichità cristiana-Medioevo)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«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morte di sé</a:t>
            </a:r>
            <a:r>
              <a:rPr lang="it-IT" dirty="0"/>
              <a:t>» </a:t>
            </a:r>
            <a:r>
              <a:rPr lang="it-IT" sz="2000" dirty="0"/>
              <a:t>(XIV-XVI s.)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«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morte dell’altro</a:t>
            </a:r>
            <a:r>
              <a:rPr lang="it-IT" dirty="0"/>
              <a:t>» </a:t>
            </a:r>
            <a:r>
              <a:rPr lang="it-IT" sz="2000" dirty="0"/>
              <a:t>(dal XVII s.)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«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morte proibita</a:t>
            </a:r>
            <a:r>
              <a:rPr lang="it-IT" dirty="0"/>
              <a:t>» </a:t>
            </a:r>
            <a:r>
              <a:rPr lang="it-IT" sz="2000" dirty="0"/>
              <a:t>(dal XIX s. ad oggi)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	La storia degli uomini nello specchio della morte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4" y="0"/>
            <a:ext cx="1855250" cy="35730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82" y="2996952"/>
            <a:ext cx="1867878" cy="40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8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6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928992" cy="4968552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Il moribondo, circondato dai suoi famigliari, </a:t>
            </a:r>
          </a:p>
          <a:p>
            <a:pPr algn="just"/>
            <a:r>
              <a:rPr lang="it-IT" dirty="0"/>
              <a:t>attendeva la morte con gesti rituali e religiosi, </a:t>
            </a:r>
          </a:p>
          <a:p>
            <a:pPr algn="just"/>
            <a:r>
              <a:rPr lang="it-IT" dirty="0"/>
              <a:t>celebrando una cerimonia religiosa, pubblica ed organizzata (“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moriendi</a:t>
            </a:r>
            <a:r>
              <a:rPr lang="it-IT" dirty="0"/>
              <a:t>”).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Antica Greca e Roma esistevano:</a:t>
            </a:r>
          </a:p>
          <a:p>
            <a:r>
              <a:rPr lang="it-IT" dirty="0"/>
              <a:t>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pratiche eutanasiche neonatali </a:t>
            </a:r>
            <a:r>
              <a:rPr lang="it-IT" dirty="0"/>
              <a:t>ed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eugeniche</a:t>
            </a:r>
            <a:r>
              <a:rPr lang="it-IT" dirty="0"/>
              <a:t> </a:t>
            </a:r>
          </a:p>
          <a:p>
            <a:r>
              <a:rPr lang="it-IT" dirty="0"/>
              <a:t>sostenute da parte di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Platone</a:t>
            </a:r>
            <a:r>
              <a:rPr lang="it-IT" dirty="0"/>
              <a:t> (</a:t>
            </a:r>
            <a:r>
              <a:rPr lang="it-IT" i="1" dirty="0"/>
              <a:t>Repubblica</a:t>
            </a:r>
            <a:r>
              <a:rPr lang="it-IT" dirty="0"/>
              <a:t>) e di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Aristotele </a:t>
            </a:r>
            <a:r>
              <a:rPr lang="it-IT" dirty="0"/>
              <a:t>(</a:t>
            </a:r>
            <a:r>
              <a:rPr lang="it-IT" i="1" dirty="0"/>
              <a:t>Politica</a:t>
            </a:r>
            <a:r>
              <a:rPr lang="it-IT" dirty="0"/>
              <a:t>), </a:t>
            </a:r>
          </a:p>
          <a:p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con la viva opposizione </a:t>
            </a:r>
            <a:r>
              <a:rPr lang="it-IT" dirty="0"/>
              <a:t>da parte di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Pitagora</a:t>
            </a:r>
            <a:r>
              <a:rPr lang="it-IT" dirty="0"/>
              <a:t>, </a:t>
            </a:r>
            <a:r>
              <a:rPr lang="it-IT" b="1" dirty="0">
                <a:solidFill>
                  <a:srgbClr val="C00000"/>
                </a:solidFill>
              </a:rPr>
              <a:t>Ippocrate</a:t>
            </a:r>
            <a:r>
              <a:rPr lang="it-IT" dirty="0"/>
              <a:t>,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Galeno</a:t>
            </a:r>
            <a:r>
              <a:rPr lang="it-IT" dirty="0"/>
              <a:t> o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Cicerone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22999" y="260648"/>
            <a:ext cx="8928992" cy="11430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 morte addomesticata</a:t>
            </a:r>
            <a:r>
              <a:rPr lang="it-IT" sz="3600" dirty="0"/>
              <a:t> </a:t>
            </a:r>
            <a:br>
              <a:rPr lang="it-IT" sz="3600" dirty="0"/>
            </a:br>
            <a:r>
              <a:rPr lang="it-IT" sz="2800" dirty="0">
                <a:solidFill>
                  <a:schemeClr val="tx1"/>
                </a:solidFill>
              </a:rPr>
              <a:t>(Antichità cristiana-Medioevo)</a:t>
            </a:r>
          </a:p>
        </p:txBody>
      </p:sp>
    </p:spTree>
    <p:extLst>
      <p:ext uri="{BB962C8B-B14F-4D97-AF65-F5344CB8AC3E}">
        <p14:creationId xmlns:p14="http://schemas.microsoft.com/office/powerpoint/2010/main" val="25228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4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4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11574" y="1231644"/>
            <a:ext cx="8824921" cy="5437716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morte del singolo individuo</a:t>
            </a:r>
            <a:r>
              <a:rPr lang="it-IT" dirty="0"/>
              <a:t>, </a:t>
            </a:r>
          </a:p>
          <a:p>
            <a:r>
              <a:rPr lang="it-IT" dirty="0"/>
              <a:t>poiché 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l’uomo ha preso meglio coscienza di se stesso</a:t>
            </a:r>
            <a:r>
              <a:rPr lang="it-IT" dirty="0"/>
              <a:t>”.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diverse «misericordie»: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Confraternite religioso-caritative</a:t>
            </a:r>
            <a:r>
              <a:rPr lang="it-IT" dirty="0"/>
              <a:t>, istituite per assistere ammalati e pellegrini, e per seppellire i morti.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«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Misericordia</a:t>
            </a:r>
            <a:r>
              <a:rPr lang="it-IT" dirty="0"/>
              <a:t>” - cioè il 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coltello della misericordia</a:t>
            </a:r>
            <a:r>
              <a:rPr lang="it-IT" dirty="0"/>
              <a:t>”, con cui il cavaliere dava il “colpo di grazia-misericordia” all’avversario gravemente ferito.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936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La morte di sé</a:t>
            </a:r>
            <a:r>
              <a:rPr lang="it-IT" dirty="0"/>
              <a:t> </a:t>
            </a:r>
            <a:r>
              <a:rPr lang="it-IT" sz="3200" dirty="0">
                <a:solidFill>
                  <a:schemeClr val="tx1"/>
                </a:solidFill>
              </a:rPr>
              <a:t>(XIV-XVI s.)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58" y="0"/>
            <a:ext cx="9144000" cy="68133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58" y="-5485"/>
            <a:ext cx="9175658" cy="33624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" y="3356993"/>
            <a:ext cx="9141088" cy="34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3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915816" y="977134"/>
            <a:ext cx="6214242" cy="5880865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morte di sé nella morte dell’altro</a:t>
            </a:r>
            <a:r>
              <a:rPr lang="it-IT" dirty="0"/>
              <a:t>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/>
              <a:t>La morte acquista un carattere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erotico</a:t>
            </a:r>
            <a:r>
              <a:rPr lang="it-IT" dirty="0"/>
              <a:t> (la lotta tra “eros” e “thanatos”),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trasgressivo</a:t>
            </a:r>
            <a:r>
              <a:rPr lang="it-IT" dirty="0"/>
              <a:t> (“</a:t>
            </a:r>
            <a:r>
              <a:rPr lang="it-IT" dirty="0" err="1"/>
              <a:t>danse</a:t>
            </a:r>
            <a:r>
              <a:rPr lang="it-IT" dirty="0"/>
              <a:t> macabre”),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eroico</a:t>
            </a:r>
            <a:r>
              <a:rPr lang="it-IT" dirty="0"/>
              <a:t>. </a:t>
            </a:r>
          </a:p>
          <a:p>
            <a:r>
              <a:rPr lang="it-IT" dirty="0"/>
              <a:t>La morte diventa uno spettacolo che riguarda un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altro anonimo </a:t>
            </a:r>
            <a:r>
              <a:rPr lang="it-IT" dirty="0"/>
              <a:t>(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altro neutro</a:t>
            </a:r>
            <a:r>
              <a:rPr lang="it-IT" dirty="0"/>
              <a:t>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915816" y="17367"/>
            <a:ext cx="6214242" cy="95976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La morte dell’altro</a:t>
            </a:r>
            <a:r>
              <a:rPr lang="it-IT" sz="3600" dirty="0"/>
              <a:t> </a:t>
            </a:r>
            <a:br>
              <a:rPr lang="it-IT" sz="3600" dirty="0"/>
            </a:br>
            <a:r>
              <a:rPr lang="it-IT" sz="2800" dirty="0">
                <a:solidFill>
                  <a:schemeClr val="tx1"/>
                </a:solidFill>
              </a:rPr>
              <a:t>(dal XVII s.)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6"/>
            <a:ext cx="2915816" cy="29075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3"/>
            <a:ext cx="2915816" cy="39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2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14628" y="908720"/>
            <a:ext cx="9021868" cy="594927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Sullo sfondo del positivismo, dello scientismo, del </a:t>
            </a:r>
            <a:r>
              <a:rPr lang="it-IT" b="1" dirty="0">
                <a:solidFill>
                  <a:srgbClr val="C00000"/>
                </a:solidFill>
              </a:rPr>
              <a:t>darvinismo sociale </a:t>
            </a:r>
            <a:r>
              <a:rPr lang="it-IT" dirty="0"/>
              <a:t>(H. Spencer) e soprattutto dell’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eugenismo</a:t>
            </a:r>
            <a:r>
              <a:rPr lang="it-IT" dirty="0"/>
              <a:t> del XIX-XX secolo, 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b="1" dirty="0"/>
              <a:t> alcuni scienziati e filosofi </a:t>
            </a:r>
            <a:r>
              <a:rPr lang="it-IT" dirty="0"/>
              <a:t>hanno costruito e propagato le idee molto radicali e pericolose come:</a:t>
            </a:r>
          </a:p>
          <a:p>
            <a:r>
              <a:rPr lang="it-IT" dirty="0"/>
              <a:t>«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differenza di razza»</a:t>
            </a:r>
            <a:r>
              <a:rPr lang="it-IT" dirty="0"/>
              <a:t> (E.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Haeckel</a:t>
            </a:r>
            <a:r>
              <a:rPr lang="it-IT" dirty="0"/>
              <a:t>) e </a:t>
            </a:r>
          </a:p>
          <a:p>
            <a:r>
              <a:rPr lang="it-IT" dirty="0"/>
              <a:t>«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Übermensch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Untermensch</a:t>
            </a:r>
            <a:r>
              <a:rPr lang="it-IT" dirty="0"/>
              <a:t>» (F.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Nietzsche</a:t>
            </a:r>
            <a:r>
              <a:rPr lang="it-IT" dirty="0"/>
              <a:t>), 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it-IT" dirty="0"/>
              <a:t> che in seguito sono state “elaborate” da parte degli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ideologi</a:t>
            </a:r>
            <a:r>
              <a:rPr lang="it-IT" dirty="0"/>
              <a:t> come A. </a:t>
            </a:r>
            <a:r>
              <a:rPr lang="it-IT" b="1" dirty="0" err="1">
                <a:solidFill>
                  <a:srgbClr val="C00000"/>
                </a:solidFill>
              </a:rPr>
              <a:t>Baeumler</a:t>
            </a:r>
            <a:r>
              <a:rPr lang="it-IT" dirty="0"/>
              <a:t> (1887-1968) e A.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Rosenberg</a:t>
            </a:r>
            <a:r>
              <a:rPr lang="it-IT" dirty="0"/>
              <a:t> (1893-1946) 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r>
              <a:rPr lang="it-IT" dirty="0"/>
              <a:t> e infine sono state adottate e ben applicate dal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 nazista di A. Hitler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La morte proibita </a:t>
            </a:r>
            <a:r>
              <a:rPr lang="it-IT" sz="2400" dirty="0">
                <a:solidFill>
                  <a:schemeClr val="tx1"/>
                </a:solidFill>
              </a:rPr>
              <a:t>(dal XIX s. ad oggi)</a:t>
            </a:r>
            <a:br>
              <a:rPr lang="it-IT" sz="2400" dirty="0">
                <a:solidFill>
                  <a:schemeClr val="tx1"/>
                </a:solidFill>
              </a:rPr>
            </a:b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9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3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9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771800" y="836712"/>
            <a:ext cx="6350616" cy="6021287"/>
          </a:xfrm>
        </p:spPr>
        <p:txBody>
          <a:bodyPr>
            <a:normAutofit fontScale="925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1939 al 1941</a:t>
            </a:r>
            <a:r>
              <a:rPr lang="it-IT" dirty="0"/>
              <a:t>, in Germania e nei terreni occupati dai tedeschi-nazisti, </a:t>
            </a:r>
          </a:p>
          <a:p>
            <a:r>
              <a:rPr lang="it-IT" dirty="0"/>
              <a:t>è stato realizzato il “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 di eutanasia</a:t>
            </a:r>
            <a:r>
              <a:rPr lang="it-IT" dirty="0"/>
              <a:t>” </a:t>
            </a:r>
            <a:r>
              <a:rPr lang="it-IT" sz="2600" dirty="0"/>
              <a:t>(</a:t>
            </a:r>
            <a:r>
              <a:rPr lang="it-IT" sz="2600" b="1" dirty="0" err="1"/>
              <a:t>Aktion</a:t>
            </a:r>
            <a:r>
              <a:rPr lang="it-IT" sz="2600" b="1" dirty="0"/>
              <a:t> T4</a:t>
            </a:r>
            <a:r>
              <a:rPr lang="it-IT" sz="2600" dirty="0"/>
              <a:t>,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EU-</a:t>
            </a:r>
            <a:r>
              <a:rPr lang="it-IT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Aktion</a:t>
            </a:r>
            <a:r>
              <a:rPr lang="it-IT" sz="2600" dirty="0"/>
              <a:t> o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it-IT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Aktion</a:t>
            </a:r>
            <a:r>
              <a:rPr lang="it-IT" sz="2600" dirty="0"/>
              <a:t>),</a:t>
            </a:r>
          </a:p>
          <a:p>
            <a:r>
              <a:rPr lang="it-IT" dirty="0"/>
              <a:t>che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 responsabilità medica</a:t>
            </a:r>
            <a:r>
              <a:rPr lang="it-IT" dirty="0"/>
              <a:t>,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it-IT" dirty="0"/>
              <a:t>prevedeva la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soppressione di persone </a:t>
            </a:r>
            <a:r>
              <a:rPr lang="it-IT" dirty="0"/>
              <a:t>affette da malattie genetiche inguaribili e con handicaps mentali, </a:t>
            </a:r>
          </a:p>
          <a:p>
            <a:r>
              <a:rPr lang="it-IT" dirty="0"/>
              <a:t>cioè le persone con le cosiddette </a:t>
            </a:r>
          </a:p>
          <a:p>
            <a:r>
              <a:rPr lang="it-IT" dirty="0"/>
              <a:t>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vite indegne di essere vissute</a:t>
            </a:r>
            <a:r>
              <a:rPr lang="it-IT" dirty="0"/>
              <a:t>” </a:t>
            </a:r>
          </a:p>
          <a:p>
            <a:r>
              <a:rPr lang="it-IT" sz="2600" dirty="0"/>
              <a:t>(</a:t>
            </a:r>
            <a:r>
              <a:rPr lang="it-IT" sz="2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Vernichtung</a:t>
            </a:r>
            <a:r>
              <a:rPr lang="it-IT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</a:t>
            </a:r>
            <a:r>
              <a:rPr lang="it-IT" sz="2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lebensunwertem</a:t>
            </a:r>
            <a:r>
              <a:rPr lang="it-IT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</a:t>
            </a:r>
            <a:r>
              <a:rPr lang="it-IT" sz="2600" dirty="0"/>
              <a:t>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71800" y="0"/>
            <a:ext cx="6350616" cy="83671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</a:t>
            </a:r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</a:t>
            </a:r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>
                <a:solidFill>
                  <a:schemeClr val="tx1"/>
                </a:solidFill>
              </a:rPr>
              <a:t>- </a:t>
            </a:r>
            <a:r>
              <a:rPr lang="it-IT" sz="3600" b="1" i="1" dirty="0">
                <a:solidFill>
                  <a:schemeClr val="tx1"/>
                </a:solidFill>
              </a:rPr>
              <a:t>Dio con noi</a:t>
            </a:r>
            <a:r>
              <a:rPr lang="it-IT" sz="36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5" y="-1"/>
            <a:ext cx="27850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1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9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9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1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6866" y="1143000"/>
            <a:ext cx="9137134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La più significativa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trasformazione dei parametri etici nei confronti del morire umano è</a:t>
            </a:r>
            <a:r>
              <a:rPr lang="it-IT" dirty="0"/>
              <a:t> la nuova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 sull’eutanasia </a:t>
            </a:r>
            <a:r>
              <a:rPr lang="it-IT" dirty="0"/>
              <a:t>promulgata in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Olanda</a:t>
            </a:r>
            <a:r>
              <a:rPr lang="it-IT" dirty="0"/>
              <a:t> il 28.11. 2000.</a:t>
            </a:r>
          </a:p>
          <a:p>
            <a:pPr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13 febbraio 2014 il Belgio </a:t>
            </a:r>
            <a:r>
              <a:rPr lang="it-IT" dirty="0"/>
              <a:t>diventa il primo stato al mondo a legalizzare l’eutanasia senza alcun limite d’età.</a:t>
            </a:r>
          </a:p>
          <a:p>
            <a:pPr algn="just"/>
            <a:r>
              <a:rPr lang="it-IT" dirty="0"/>
              <a:t>“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eutanasica</a:t>
            </a:r>
            <a:r>
              <a:rPr lang="it-IT" dirty="0"/>
              <a:t>” o 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della morte</a:t>
            </a:r>
            <a:r>
              <a:rPr lang="it-IT" dirty="0"/>
              <a:t>”: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solidFill>
                  <a:srgbClr val="C00000"/>
                </a:solidFill>
              </a:rPr>
              <a:t>l’incapacità di dare senso alla sofferenza e alla morte dell’uomo</a:t>
            </a:r>
            <a:r>
              <a:rPr lang="it-IT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concezione della persona umana come soggetto di un diritto onnipotente sulla vita e sulla morte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“Cultura eutanasica” - “cultura della morte” </a:t>
            </a:r>
            <a:b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(Giovanni Paolo II)</a:t>
            </a:r>
            <a:endParaRPr lang="it-IT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0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0" y="1170158"/>
            <a:ext cx="9144000" cy="5687841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grande dilemma che coinvolge i moralisti:</a:t>
            </a:r>
          </a:p>
          <a:p>
            <a:pPr marL="0" indent="0">
              <a:buNone/>
            </a:pP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scegliere “l’ora e il modo della morte” </a:t>
            </a:r>
            <a:r>
              <a:rPr lang="it-IT" dirty="0"/>
              <a:t>(“</a:t>
            </a:r>
            <a:r>
              <a:rPr lang="it-IT" dirty="0">
                <a:solidFill>
                  <a:srgbClr val="C00000"/>
                </a:solidFill>
              </a:rPr>
              <a:t>Muori al momento giusto!</a:t>
            </a:r>
            <a:r>
              <a:rPr lang="it-IT" dirty="0"/>
              <a:t>” di F. </a:t>
            </a:r>
            <a:r>
              <a:rPr lang="it-IT" b="1" dirty="0"/>
              <a:t>Nietzsche</a:t>
            </a:r>
            <a:r>
              <a:rPr lang="it-IT" dirty="0"/>
              <a:t>), perché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manca di valori per superare </a:t>
            </a:r>
            <a:r>
              <a:rPr lang="it-IT" dirty="0"/>
              <a:t>le paure-frustrazioni esistenziali,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andare alla ricerca di nuove interpretazioni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algn="just"/>
            <a:r>
              <a:rPr lang="it-IT" dirty="0"/>
              <a:t>Già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dirty="0"/>
              <a:t> una </a:t>
            </a:r>
            <a:r>
              <a:rPr lang="it-IT" b="1" dirty="0">
                <a:solidFill>
                  <a:srgbClr val="FF0000"/>
                </a:solidFill>
              </a:rPr>
              <a:t>critica negativa degli “argomenti pro-eutanasia” </a:t>
            </a:r>
            <a:r>
              <a:rPr lang="it-IT" dirty="0"/>
              <a:t>può rappresentare una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di partenza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it-IT" dirty="0"/>
              <a:t> per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indirizzare l’interpretazione della morte verso il suo vero significato</a:t>
            </a:r>
            <a:r>
              <a:rPr lang="it-IT" dirty="0"/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7159"/>
            <a:ext cx="91440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1.3	Esperienza del limite e orizzonte della responsabilità –  </a:t>
            </a:r>
            <a:r>
              <a:rPr lang="it-IT" sz="2800" b="1" dirty="0">
                <a:solidFill>
                  <a:schemeClr val="tx1"/>
                </a:solidFill>
              </a:rPr>
              <a:t>prospettiva (</a:t>
            </a:r>
            <a:r>
              <a:rPr lang="it-IT" sz="2800" b="1" dirty="0" err="1">
                <a:solidFill>
                  <a:schemeClr val="tx1"/>
                </a:solidFill>
              </a:rPr>
              <a:t>bio</a:t>
            </a:r>
            <a:r>
              <a:rPr lang="it-IT" sz="2800" b="1" dirty="0">
                <a:solidFill>
                  <a:schemeClr val="tx1"/>
                </a:solidFill>
              </a:rPr>
              <a:t>)etica</a:t>
            </a:r>
          </a:p>
        </p:txBody>
      </p:sp>
    </p:spTree>
    <p:extLst>
      <p:ext uri="{BB962C8B-B14F-4D97-AF65-F5344CB8AC3E}">
        <p14:creationId xmlns:p14="http://schemas.microsoft.com/office/powerpoint/2010/main" val="37820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34898" y="1143000"/>
            <a:ext cx="9109101" cy="5670376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sono gli obiettivi nella scelta dell’eutanasia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dirty="0"/>
              <a:t>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l’autonomia del paziente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dirty="0"/>
              <a:t>(“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rispettare la libertà del paziente</a:t>
            </a:r>
            <a:r>
              <a:rPr lang="it-IT" sz="2400" dirty="0"/>
              <a:t>”) </a:t>
            </a:r>
          </a:p>
          <a:p>
            <a:pPr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it-IT" dirty="0"/>
              <a:t> i “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suoi migliori interessi</a:t>
            </a:r>
            <a:r>
              <a:rPr lang="it-IT" dirty="0"/>
              <a:t>” </a:t>
            </a:r>
          </a:p>
          <a:p>
            <a:pPr marL="0" indent="0" algn="just">
              <a:buNone/>
            </a:pPr>
            <a:r>
              <a:rPr lang="it-IT" sz="2400" dirty="0"/>
              <a:t>	(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cessare – per pietà-misericordia</a:t>
            </a:r>
            <a:r>
              <a:rPr lang="it-IT" sz="2400" dirty="0"/>
              <a:t> - un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it-IT" sz="2400" dirty="0"/>
              <a:t> 	“insopportabile ed incessante”, porre fine alla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</a:t>
            </a:r>
            <a:r>
              <a:rPr lang="it-IT" sz="2400" dirty="0"/>
              <a:t> “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	degna dell’uomo</a:t>
            </a:r>
            <a:r>
              <a:rPr lang="it-IT" sz="2400" dirty="0"/>
              <a:t>”,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essere</a:t>
            </a:r>
            <a:r>
              <a:rPr lang="it-IT" sz="2400" dirty="0"/>
              <a:t> “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peso</a:t>
            </a:r>
            <a:r>
              <a:rPr lang="it-IT" sz="2400" dirty="0"/>
              <a:t>” per la famiglia e 	la società)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r>
              <a:rPr lang="it-IT" dirty="0"/>
              <a:t>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valore relativo della vita</a:t>
            </a:r>
            <a:r>
              <a:rPr lang="it-IT" dirty="0"/>
              <a:t>.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(1) Critica negativa degli “argomenti pro-eutanasia”</a:t>
            </a:r>
            <a:endParaRPr lang="it-IT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3203848" y="1196662"/>
            <a:ext cx="5940152" cy="5616714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vita non è proprietà accessoria dell’uomo</a:t>
            </a:r>
            <a:r>
              <a:rPr lang="it-IT" dirty="0"/>
              <a:t>, </a:t>
            </a:r>
          </a:p>
          <a:p>
            <a:pPr algn="just"/>
            <a:r>
              <a:rPr lang="it-IT" dirty="0"/>
              <a:t>ma un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bene-valore inerente al proprio essere </a:t>
            </a:r>
          </a:p>
          <a:p>
            <a:pPr algn="just"/>
            <a:r>
              <a:rPr lang="it-IT" dirty="0"/>
              <a:t>per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diventare pienamente se stesso </a:t>
            </a:r>
            <a:r>
              <a:rPr lang="it-IT" dirty="0"/>
              <a:t>(uomo-persona),</a:t>
            </a:r>
          </a:p>
          <a:p>
            <a:pPr algn="just"/>
            <a:r>
              <a:rPr lang="it-IT" dirty="0"/>
              <a:t>cioè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sine qua non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essere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diventare 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uomo-persona</a:t>
            </a:r>
            <a:r>
              <a:rPr lang="it-IT" dirty="0"/>
              <a:t>;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748" y="-3069"/>
            <a:ext cx="9125252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Di fronte a queste tendenze culturali, sociali e legali si deve riaffermare: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9930"/>
            <a:ext cx="3275856" cy="57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3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9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4191000"/>
            <a:ext cx="7467600" cy="10668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it-IT" sz="2400" dirty="0"/>
              <a:t>“</a:t>
            </a:r>
            <a:r>
              <a:rPr lang="it-IT" sz="2400" b="1" dirty="0">
                <a:solidFill>
                  <a:srgbClr val="FFFF00"/>
                </a:solidFill>
              </a:rPr>
              <a:t>Morte e vita sono abbracciate</a:t>
            </a:r>
            <a:r>
              <a:rPr lang="it-IT" sz="2400" dirty="0"/>
              <a:t>”:</a:t>
            </a:r>
            <a:br>
              <a:rPr lang="it-IT" sz="2400" dirty="0"/>
            </a:br>
            <a:r>
              <a:rPr lang="it-IT" sz="2400" b="1" dirty="0"/>
              <a:t>quale misericordia alla fine della vita umana?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en-US" b="1" dirty="0">
                <a:solidFill>
                  <a:srgbClr val="FFC000"/>
                </a:solidFill>
              </a:rPr>
              <a:t>P. Edmund Kowalski, </a:t>
            </a:r>
            <a:r>
              <a:rPr lang="en-US" b="1" dirty="0" err="1">
                <a:solidFill>
                  <a:srgbClr val="FFC000"/>
                </a:solidFill>
              </a:rPr>
              <a:t>CSsR</a:t>
            </a:r>
            <a:r>
              <a:rPr lang="en-US" b="1" dirty="0">
                <a:solidFill>
                  <a:srgbClr val="FFC000"/>
                </a:solidFill>
              </a:rPr>
              <a:t>,</a:t>
            </a:r>
          </a:p>
          <a:p>
            <a:pPr algn="r"/>
            <a:r>
              <a:rPr lang="en-US" b="1" dirty="0">
                <a:solidFill>
                  <a:srgbClr val="FFC000"/>
                </a:solidFill>
              </a:rPr>
              <a:t>Accademia Alfonsiana, 2016-2017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3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987824" y="0"/>
            <a:ext cx="6156176" cy="6858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vita perciò precede la libertà </a:t>
            </a:r>
          </a:p>
          <a:p>
            <a:r>
              <a:rPr lang="it-IT" dirty="0"/>
              <a:t>e sorprende l’uomo, </a:t>
            </a:r>
          </a:p>
          <a:p>
            <a:r>
              <a:rPr lang="it-IT" dirty="0"/>
              <a:t>dischiudendogli significati, </a:t>
            </a:r>
          </a:p>
          <a:p>
            <a:r>
              <a:rPr lang="it-IT" dirty="0"/>
              <a:t>che chiedono il consenso della decisione umana:</a:t>
            </a:r>
          </a:p>
          <a:p>
            <a:r>
              <a:rPr lang="it-IT" dirty="0"/>
              <a:t>la richiesta del sofferente </a:t>
            </a:r>
          </a:p>
          <a:p>
            <a:r>
              <a:rPr lang="it-IT" dirty="0"/>
              <a:t>non sarebbe tanto una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rinuncia</a:t>
            </a:r>
            <a:r>
              <a:rPr lang="it-IT" dirty="0"/>
              <a:t> libera e consapevole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libertà</a:t>
            </a:r>
            <a:r>
              <a:rPr lang="it-IT" dirty="0"/>
              <a:t>, </a:t>
            </a:r>
          </a:p>
          <a:p>
            <a:r>
              <a:rPr lang="it-IT" dirty="0"/>
              <a:t>quanto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grido d’aiuto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alleviargli le sofferenze fisiche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spirituali</a:t>
            </a:r>
            <a:r>
              <a:rPr lang="it-IT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12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8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9406" y="0"/>
            <a:ext cx="5262674" cy="6858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r>
              <a:rPr lang="it-IT" dirty="0"/>
              <a:t> Una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terza persona </a:t>
            </a:r>
          </a:p>
          <a:p>
            <a:r>
              <a:rPr lang="it-IT" dirty="0"/>
              <a:t>non può essere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arbitro assoluto della vita e della morte </a:t>
            </a:r>
            <a:r>
              <a:rPr lang="it-IT" dirty="0"/>
              <a:t>di un altro individuo, </a:t>
            </a:r>
          </a:p>
          <a:p>
            <a:r>
              <a:rPr lang="it-IT" dirty="0"/>
              <a:t>neanche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giudice</a:t>
            </a:r>
            <a:r>
              <a:rPr lang="it-IT" dirty="0"/>
              <a:t> </a:t>
            </a:r>
          </a:p>
          <a:p>
            <a:r>
              <a:rPr lang="it-IT" dirty="0"/>
              <a:t>per stabilire quando un’esistenza è significativa </a:t>
            </a:r>
          </a:p>
          <a:p>
            <a:r>
              <a:rPr lang="it-IT" dirty="0"/>
              <a:t>e quando “senza valore”.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vita umana è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valore intrinseco,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fondamentale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inviolabile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81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3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6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6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dirty="0"/>
              <a:t> alla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 umana </a:t>
            </a:r>
            <a:r>
              <a:rPr lang="it-IT" dirty="0"/>
              <a:t>si contrapporre il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it-IT" dirty="0"/>
              <a:t>, cioè si </a:t>
            </a:r>
            <a:r>
              <a:rPr lang="it-IT" sz="2600" dirty="0"/>
              <a:t>mettono ambedue sullo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stesso livello assiologico nella gerarchia dei valori</a:t>
            </a:r>
            <a:r>
              <a:rPr lang="it-IT" sz="2600" dirty="0"/>
              <a:t>;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it-IT" dirty="0"/>
              <a:t> </a:t>
            </a:r>
            <a:r>
              <a:rPr lang="it-IT" b="1" dirty="0"/>
              <a:t>per sopprimere questo dolore </a:t>
            </a:r>
            <a:r>
              <a:rPr lang="it-IT" dirty="0"/>
              <a:t>–paradossalmente -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sopprime la persona</a:t>
            </a:r>
            <a:r>
              <a:rPr lang="it-IT" dirty="0"/>
              <a:t>;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r>
              <a:rPr lang="it-IT" dirty="0"/>
              <a:t> </a:t>
            </a:r>
            <a:r>
              <a:rPr lang="it-IT" b="1" dirty="0"/>
              <a:t>l’uccisione “pietosa” </a:t>
            </a:r>
            <a:r>
              <a:rPr lang="it-IT" dirty="0"/>
              <a:t>–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falsa e perversa pietà-misericordia </a:t>
            </a:r>
            <a:r>
              <a:rPr lang="it-IT" dirty="0"/>
              <a:t>– costituisce</a:t>
            </a:r>
          </a:p>
          <a:p>
            <a:pPr algn="just"/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it-IT" sz="2600" dirty="0"/>
              <a:t> un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fraintendimento radicale del </a:t>
            </a:r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prossimità</a:t>
            </a:r>
            <a:r>
              <a:rPr lang="it-IT" sz="2600" dirty="0"/>
              <a:t>, </a:t>
            </a:r>
          </a:p>
          <a:p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r>
              <a:rPr lang="it-IT" sz="2600" dirty="0"/>
              <a:t> poiché </a:t>
            </a:r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</a:t>
            </a:r>
            <a:r>
              <a:rPr lang="it-IT" sz="2600" dirty="0"/>
              <a:t> la disposizione alla </a:t>
            </a:r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 dell’altro</a:t>
            </a:r>
            <a:r>
              <a:rPr lang="it-IT" sz="2600" dirty="0"/>
              <a:t>, </a:t>
            </a:r>
          </a:p>
          <a:p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r>
              <a:rPr lang="it-IT" sz="2600" dirty="0"/>
              <a:t> che costituisce il presupposto stesso della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solidarietà umana</a:t>
            </a:r>
            <a:r>
              <a:rPr lang="it-IT" sz="2600" dirty="0"/>
              <a:t>.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466" y="0"/>
            <a:ext cx="9110534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L’opzione eutanasica crea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falso conflitto di valori:</a:t>
            </a:r>
          </a:p>
        </p:txBody>
      </p:sp>
    </p:spTree>
    <p:extLst>
      <p:ext uri="{BB962C8B-B14F-4D97-AF65-F5344CB8AC3E}">
        <p14:creationId xmlns:p14="http://schemas.microsoft.com/office/powerpoint/2010/main" val="503509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6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4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-8956" y="53013"/>
            <a:ext cx="9120356" cy="6813376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«Anche se non motivata dal rifiuto egoistico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farsi carico dell’eutanasia di chi soffre,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eutanasia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 dirsi una </a:t>
            </a:r>
            <a:r>
              <a:rPr lang="it-IT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 pietà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anzi una preoccupante ‘</a:t>
            </a:r>
            <a:r>
              <a:rPr lang="it-IT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perversione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di essa: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vera ‘compassione’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infatti, rende solidale col dolore altrui,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sopprime colui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quale non si può sopportare la sofferenza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 più perverso appare il gesto dell’eutanasia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viene compiuto da coloro che – come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</a:t>
            </a: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dovrebbero assistere con pazienza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con amore il loro congiunto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da quanti – come i medici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-,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loro specifica professione</a:t>
            </a: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dovrebbero curare il malato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nelle condizioni terminali più penose</a:t>
            </a: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 algn="ctr">
              <a:buNone/>
            </a:pP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(Giovanni Paolo II, </a:t>
            </a:r>
            <a:r>
              <a:rPr lang="it-IT" sz="2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Evangelium</a:t>
            </a:r>
            <a:r>
              <a:rPr lang="it-IT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vitae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n. </a:t>
            </a:r>
            <a:r>
              <a:rPr lang="it-IT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r>
              <a:rPr lang="it-IT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31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6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9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4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1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6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9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l’attentato violento alla vita umana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valore fondamentale d’essere persona</a:t>
            </a:r>
            <a:r>
              <a:rPr lang="it-IT" dirty="0"/>
              <a:t>, 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rinuncia alla libertà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non compiere l’atto umano finale</a:t>
            </a:r>
            <a:r>
              <a:rPr lang="it-IT" dirty="0"/>
              <a:t>, 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l’abbandono della persona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bisogno estremo da parte di coloro che dovrebbero curare ed assistere con pazienza e con amore il loro congiunto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La critica dell’opzione eutanasica ha mostrato le connessioni-dimensioni etiche:</a:t>
            </a:r>
          </a:p>
        </p:txBody>
      </p:sp>
    </p:spTree>
    <p:extLst>
      <p:ext uri="{BB962C8B-B14F-4D97-AF65-F5344CB8AC3E}">
        <p14:creationId xmlns:p14="http://schemas.microsoft.com/office/powerpoint/2010/main" val="28502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3347864" y="1052736"/>
            <a:ext cx="5762610" cy="5805264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e tre le motivazioni della scelta eutanasica </a:t>
            </a:r>
          </a:p>
          <a:p>
            <a:r>
              <a:rPr lang="it-IT" dirty="0"/>
              <a:t>hanno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connotazione morale scorretta</a:t>
            </a:r>
            <a:r>
              <a:rPr lang="it-IT" dirty="0"/>
              <a:t> (</a:t>
            </a:r>
            <a:r>
              <a:rPr lang="it-IT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</a:t>
            </a:r>
            <a:r>
              <a:rPr lang="it-IT" dirty="0"/>
              <a:t>)</a:t>
            </a:r>
          </a:p>
          <a:p>
            <a:r>
              <a:rPr lang="it-IT" b="1" dirty="0">
                <a:solidFill>
                  <a:srgbClr val="C00000"/>
                </a:solidFill>
              </a:rPr>
              <a:t>perché sopprimono i tre valori fondamentali: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vita</a:t>
            </a:r>
            <a:r>
              <a:rPr lang="it-IT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libertà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carità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47864" y="10381"/>
            <a:ext cx="5796136" cy="104235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700" b="1" dirty="0">
                <a:solidFill>
                  <a:srgbClr val="C00000"/>
                </a:solidFill>
              </a:rPr>
              <a:t>Falsa e perversa pietà-misericordia</a:t>
            </a:r>
            <a:b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2" y="10380"/>
            <a:ext cx="3359866" cy="67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3995936" y="891188"/>
            <a:ext cx="5147436" cy="5966812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</a:rPr>
              <a:t>La valutazione morale negativa dell’opzione eutanasica </a:t>
            </a:r>
          </a:p>
          <a:p>
            <a:pPr algn="just"/>
            <a:r>
              <a:rPr lang="it-IT" dirty="0"/>
              <a:t>indica l’apertura verso una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 morale nuova e positiva del morire e della morte </a:t>
            </a:r>
          </a:p>
          <a:p>
            <a:pPr algn="just"/>
            <a:r>
              <a:rPr lang="it-IT" dirty="0"/>
              <a:t>come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 umano 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- ragionevole e libero, cioè responsabile -</a:t>
            </a:r>
            <a:r>
              <a:rPr lang="it-IT" dirty="0"/>
              <a:t> </a:t>
            </a:r>
          </a:p>
          <a:p>
            <a:pPr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culminante dell’esistenza umana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-24578"/>
            <a:ext cx="9143372" cy="86409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Vera ed autentica pietà-misericordia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" y="839517"/>
            <a:ext cx="4065944" cy="59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6600" y="1169502"/>
            <a:ext cx="9117400" cy="568849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necessaria dimensione etica del morente</a:t>
            </a:r>
            <a:r>
              <a:rPr lang="it-IT" dirty="0"/>
              <a:t>,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quale coinvolge allo stesso livello chi gli vive attorno: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famiglia </a:t>
            </a:r>
            <a:r>
              <a:rPr lang="it-IT" dirty="0"/>
              <a:t>e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r>
              <a:rPr lang="it-IT" dirty="0"/>
              <a:t>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personale sanitario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morte degna dell’uomo significa anche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condividere il suo ultimo cammino di dolore da parte dei familiari</a:t>
            </a:r>
            <a:r>
              <a:rPr lang="it-IT" dirty="0"/>
              <a:t>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accompagnandolo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compassione e misericordia</a:t>
            </a:r>
            <a:r>
              <a:rPr lang="it-IT" dirty="0"/>
              <a:t>.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6600" y="0"/>
            <a:ext cx="91174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L’ultimo atto umano del vivere personale pone il problema di:</a:t>
            </a:r>
          </a:p>
        </p:txBody>
      </p:sp>
    </p:spTree>
    <p:extLst>
      <p:ext uri="{BB962C8B-B14F-4D97-AF65-F5344CB8AC3E}">
        <p14:creationId xmlns:p14="http://schemas.microsoft.com/office/powerpoint/2010/main" val="1390307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6178" y="1143000"/>
            <a:ext cx="6942086" cy="5715000"/>
          </a:xfrm>
        </p:spPr>
        <p:txBody>
          <a:bodyPr>
            <a:normAutofit/>
          </a:bodyPr>
          <a:lstStyle/>
          <a:p>
            <a:r>
              <a:rPr lang="it-IT" dirty="0"/>
              <a:t>un complesso, impegnativo e comunitario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itinerario</a:t>
            </a:r>
            <a:r>
              <a:rPr lang="it-IT" dirty="0"/>
              <a:t> (“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camminare accanto</a:t>
            </a:r>
            <a:r>
              <a:rPr lang="it-IT" dirty="0"/>
              <a:t>”);</a:t>
            </a:r>
          </a:p>
          <a:p>
            <a:pPr algn="just"/>
            <a:r>
              <a:rPr lang="it-IT" dirty="0"/>
              <a:t>ingloba le principali e complementari dimensioni dell’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accompagnamento</a:t>
            </a:r>
            <a:r>
              <a:rPr lang="it-IT" dirty="0"/>
              <a:t> delle persone alla fine della loro vita: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terapia del dolore</a:t>
            </a:r>
            <a:r>
              <a:rPr lang="it-IT" dirty="0"/>
              <a:t>: alleviare il dolore e capire il malato terminale,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l’etica dell’accompagnamento</a:t>
            </a:r>
            <a:r>
              <a:rPr lang="it-IT" dirty="0"/>
              <a:t>: aiutare a portare avanti il suo progetto della persona.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78" y="0"/>
            <a:ext cx="9137821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“Vera ed autentica pietà-misericordia verso le persone sofferenti e moribondi”: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43000"/>
            <a:ext cx="22670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9136" y="1161114"/>
            <a:ext cx="9114863" cy="5696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dell’accompagnamento consiste: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riconoscere i limiti della medicina clinica - </a:t>
            </a:r>
            <a:r>
              <a:rPr lang="it-IT" dirty="0"/>
              <a:t>decidendo di astenersi o interrompere trattamenti sproporzionati,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spostare lo sforzo terapeutico </a:t>
            </a:r>
            <a:r>
              <a:rPr lang="it-IT" dirty="0"/>
              <a:t>dal 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guarire</a:t>
            </a:r>
            <a:r>
              <a:rPr lang="it-IT" dirty="0"/>
              <a:t>”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it-IT" dirty="0"/>
              <a:t> “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prendersi cura</a:t>
            </a:r>
            <a:r>
              <a:rPr lang="it-IT" dirty="0"/>
              <a:t>”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/>
              <a:t> l’alleviamento dei disagi e del dolore, 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restare vicini al malato terminale -</a:t>
            </a:r>
            <a:r>
              <a:rPr lang="it-IT" dirty="0"/>
              <a:t> camminargli accanto,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rispettare il tempo del morire -</a:t>
            </a:r>
            <a:r>
              <a:rPr lang="it-IT" dirty="0"/>
              <a:t> facendo fronte alle grandi tentazioni contrapposte: l’atto eutanasico e l’accanimento terapeutico.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540" y="0"/>
            <a:ext cx="9115460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</a:rPr>
              <a:t>2.1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terapia del dolore</a:t>
            </a:r>
            <a:r>
              <a:rPr lang="it-IT" sz="3200" dirty="0">
                <a:solidFill>
                  <a:srgbClr val="C00000"/>
                </a:solidFill>
              </a:rPr>
              <a:t>: alleviare il dolore e capire il malato terminale</a:t>
            </a:r>
          </a:p>
        </p:txBody>
      </p:sp>
    </p:spTree>
    <p:extLst>
      <p:ext uri="{BB962C8B-B14F-4D97-AF65-F5344CB8AC3E}">
        <p14:creationId xmlns:p14="http://schemas.microsoft.com/office/powerpoint/2010/main" val="51424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8004048" cy="492514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it-IT" dirty="0"/>
              <a:t>Prima di entrare nel vivo del contenuto del mio contributo vorrei servirmi delle </a:t>
            </a:r>
            <a:r>
              <a:rPr lang="it-IT" b="1" dirty="0"/>
              <a:t>due immagini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molto suggestivi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Negli ultimi tempi siamo stati testimoni oculari dei </a:t>
            </a:r>
            <a:r>
              <a:rPr lang="it-IT" b="1" dirty="0"/>
              <a:t>due atteggiamenti </a:t>
            </a:r>
            <a:r>
              <a:rPr lang="it-IT" dirty="0"/>
              <a:t>molto contrastanti </a:t>
            </a:r>
          </a:p>
          <a:p>
            <a:pPr algn="just"/>
            <a:r>
              <a:rPr lang="it-IT" b="1" dirty="0"/>
              <a:t>al riguardo della fine della vita umana</a:t>
            </a:r>
            <a:r>
              <a:rPr lang="it-IT" dirty="0"/>
              <a:t>, </a:t>
            </a:r>
          </a:p>
          <a:p>
            <a:pPr algn="just"/>
            <a:r>
              <a:rPr lang="it-IT" dirty="0"/>
              <a:t>sia dal punto di vista degli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obbiettivi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it-IT" dirty="0"/>
              <a:t>che dei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mezzi</a:t>
            </a:r>
            <a:r>
              <a:rPr lang="it-IT" dirty="0"/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32055"/>
            <a:ext cx="91440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46271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571061" y="1143000"/>
            <a:ext cx="6564670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Un’adeguata terapia del dolore in fase terminale</a:t>
            </a:r>
            <a:r>
              <a:rPr lang="it-IT" dirty="0"/>
              <a:t> deve partire da una duplice considerazione: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	a) la gravità </a:t>
            </a:r>
            <a:r>
              <a:rPr lang="it-IT" dirty="0"/>
              <a:t>e </a:t>
            </a:r>
          </a:p>
          <a:p>
            <a:pPr marL="0" indent="0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la complessità del dolore terminale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	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it-IT" dirty="0"/>
              <a:t> Nella prospettiva dell’”accompagnamento” trattare il dolore è uno dei compiti prioritari nella cura dei malati terminali.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71061" y="0"/>
            <a:ext cx="6572939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2.1.1 Alleviare il dolore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5" y="0"/>
            <a:ext cx="257392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38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35586" y="1152724"/>
            <a:ext cx="9108414" cy="570527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Accanto e nell’ascolto si può imparare: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it-IT" dirty="0"/>
              <a:t>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solitudine del malato terminale </a:t>
            </a:r>
            <a:r>
              <a:rPr lang="it-IT" dirty="0"/>
              <a:t>–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r>
              <a:rPr lang="it-IT" dirty="0"/>
              <a:t> con 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congiura del silenzio</a:t>
            </a:r>
            <a:r>
              <a:rPr lang="it-IT" dirty="0"/>
              <a:t>” da parte dei famigliari e del personale sanitario;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</a:rPr>
              <a:t>(2)</a:t>
            </a:r>
            <a:r>
              <a:rPr lang="it-IT" dirty="0"/>
              <a:t>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problema della verità in fase terminale</a:t>
            </a:r>
            <a:r>
              <a:rPr lang="it-IT" dirty="0"/>
              <a:t> -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di comunicazione</a:t>
            </a:r>
            <a:r>
              <a:rPr lang="it-IT" dirty="0"/>
              <a:t> (“come”, “quando”, “chi”),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non esime mai dalla veracità e dalla responsabilità</a:t>
            </a:r>
            <a:r>
              <a:rPr lang="it-IT" dirty="0"/>
              <a:t>;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i bisogni spirituali del paziente terminale </a:t>
            </a:r>
            <a:r>
              <a:rPr lang="it-IT" dirty="0"/>
              <a:t>– «la cura pastorale degli infermi consiste nell’assistenza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spirituale</a:t>
            </a:r>
            <a:r>
              <a:rPr lang="it-IT" dirty="0"/>
              <a:t> 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religiosa</a:t>
            </a:r>
            <a:r>
              <a:rPr lang="it-IT" dirty="0"/>
              <a:t>» </a:t>
            </a:r>
            <a:r>
              <a:rPr lang="it-IT" sz="2400" dirty="0"/>
              <a:t>(COS, n. 108)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5616" y="0"/>
            <a:ext cx="9108384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2.1.2 Capire il malato terminale</a:t>
            </a:r>
            <a:b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3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4067944" y="1161770"/>
            <a:ext cx="5076056" cy="569623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Centralità, valorizzazione e promozione della persona malata;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Prendersi cura di tutta la persona e di tutte le persone malate;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come processo che richiede accoglienza, conoscenza reciproca, supporto e accompagnamento;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18770"/>
            <a:ext cx="9144000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L’etica dell’accompagnamento: aiutare a portare avanti il suo progetto della persona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" y="1161770"/>
            <a:ext cx="4051256" cy="56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0" y="2348880"/>
            <a:ext cx="9144000" cy="4464496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valorizzazione del passato come eredità per il futuro pieno di speranza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proposta prudenziale e pastorale dell’orizzonte cristiano (l’assistenza spirituale)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Malattia come risorsa per far crescere e maturare;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L’accettazione delle sconfitte</a:t>
            </a:r>
          </a:p>
        </p:txBody>
      </p:sp>
    </p:spTree>
    <p:extLst>
      <p:ext uri="{BB962C8B-B14F-4D97-AF65-F5344CB8AC3E}">
        <p14:creationId xmlns:p14="http://schemas.microsoft.com/office/powerpoint/2010/main" val="39313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-1524" y="1143000"/>
            <a:ext cx="9145524" cy="5715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	Durante l’omelia, per le esequie celebrate nella palestra adiacente all’ospedale “Mazzoni” di Ascoli, il monsignor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Giovanni D’Ercole</a:t>
            </a:r>
            <a:r>
              <a:rPr lang="it-IT" dirty="0"/>
              <a:t>, vescovo di Ascoli Piceno, ha ricordato le due sorelline: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«La più grande,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Giulia</a:t>
            </a:r>
            <a:r>
              <a:rPr lang="it-IT" dirty="0"/>
              <a:t>, purtroppo morta, </a:t>
            </a:r>
          </a:p>
          <a:p>
            <a:pPr marL="0" indent="0" algn="ctr">
              <a:buNone/>
            </a:pPr>
            <a:r>
              <a:rPr lang="it-IT" dirty="0"/>
              <a:t>ma ritrovata in una posizione protettiva su Giorgia, </a:t>
            </a:r>
          </a:p>
          <a:p>
            <a:pPr marL="0" indent="0" algn="ctr">
              <a:buNone/>
            </a:pPr>
            <a:r>
              <a:rPr lang="it-IT" dirty="0"/>
              <a:t>una bimbetta di scarsi cinque anni, </a:t>
            </a:r>
          </a:p>
          <a:p>
            <a:pPr marL="0" indent="0" algn="ctr">
              <a:buNone/>
            </a:pPr>
            <a:r>
              <a:rPr lang="it-IT" dirty="0"/>
              <a:t>che sembrava spaesata con la bocca piena di macerie. </a:t>
            </a:r>
          </a:p>
          <a:p>
            <a:pPr marL="0" indent="0" algn="ctr">
              <a:buNone/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e vita erano abbracciate</a:t>
            </a:r>
            <a:r>
              <a:rPr lang="it-IT" i="1" dirty="0"/>
              <a:t>, </a:t>
            </a:r>
          </a:p>
          <a:p>
            <a:pPr marL="0" indent="0" algn="ctr">
              <a:buNone/>
            </a:pPr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ha vinto la vita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C00000"/>
                </a:solidFill>
              </a:rPr>
              <a:t>Giorgia</a:t>
            </a:r>
            <a:r>
              <a:rPr lang="it-IT" dirty="0"/>
              <a:t>».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</a:t>
            </a: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3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3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3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3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3059832" y="1600200"/>
            <a:ext cx="6056784" cy="5257800"/>
          </a:xfrm>
        </p:spPr>
        <p:txBody>
          <a:bodyPr>
            <a:normAutofit/>
          </a:bodyPr>
          <a:lstStyle/>
          <a:p>
            <a:r>
              <a:rPr lang="it-IT" dirty="0"/>
              <a:t>Per la </a:t>
            </a:r>
            <a:r>
              <a:rPr lang="it-IT" b="1" dirty="0"/>
              <a:t>prima volta nel mondo </a:t>
            </a:r>
          </a:p>
          <a:p>
            <a:r>
              <a:rPr lang="it-IT" dirty="0"/>
              <a:t>è stato sottoposto all’atto eutanasico un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adolescente</a:t>
            </a:r>
            <a:r>
              <a:rPr lang="it-IT" dirty="0"/>
              <a:t>,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giovane ragazzo di 17 anni, in Belgio</a:t>
            </a:r>
            <a:r>
              <a:rPr lang="it-IT" dirty="0"/>
              <a:t>, </a:t>
            </a:r>
          </a:p>
          <a:p>
            <a:r>
              <a:rPr lang="it-IT" dirty="0"/>
              <a:t>che glielo voluto i suoi “</a:t>
            </a:r>
            <a:r>
              <a:rPr lang="it-IT" b="1" dirty="0"/>
              <a:t>carissimi genitori</a:t>
            </a:r>
            <a:r>
              <a:rPr lang="it-IT" dirty="0"/>
              <a:t>” </a:t>
            </a:r>
          </a:p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pietà – misericordia</a:t>
            </a:r>
            <a:r>
              <a:rPr lang="it-IT" dirty="0"/>
              <a:t>, </a:t>
            </a:r>
          </a:p>
          <a:p>
            <a:r>
              <a:rPr lang="it-IT" dirty="0"/>
              <a:t>cioè una “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buona e dolce morte</a:t>
            </a:r>
            <a:r>
              <a:rPr lang="it-IT" dirty="0"/>
              <a:t>” </a:t>
            </a:r>
          </a:p>
          <a:p>
            <a:r>
              <a:rPr lang="it-IT" dirty="0"/>
              <a:t>per loro 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carissimo figlio</a:t>
            </a:r>
            <a:r>
              <a:rPr lang="it-IT" dirty="0"/>
              <a:t>”!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059832" y="332656"/>
            <a:ext cx="605678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59832" cy="45091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" y="4513322"/>
            <a:ext cx="3048000" cy="23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9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3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14598" y="1143000"/>
            <a:ext cx="4845434" cy="5715000"/>
          </a:xfrm>
        </p:spPr>
        <p:txBody>
          <a:bodyPr>
            <a:normAutofit fontScale="92500"/>
          </a:bodyPr>
          <a:lstStyle/>
          <a:p>
            <a:r>
              <a:rPr lang="it-IT" dirty="0"/>
              <a:t>D’altra parte, </a:t>
            </a:r>
          </a:p>
          <a:p>
            <a:r>
              <a:rPr lang="it-IT" dirty="0"/>
              <a:t>siamo stati commossi da una ragazza italiana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Giulia</a:t>
            </a:r>
            <a:r>
              <a:rPr lang="it-IT" dirty="0"/>
              <a:t>, </a:t>
            </a:r>
          </a:p>
          <a:p>
            <a:r>
              <a:rPr lang="it-IT" dirty="0"/>
              <a:t>sorella maggiore di 11 anni, </a:t>
            </a:r>
          </a:p>
          <a:p>
            <a:r>
              <a:rPr lang="it-IT" dirty="0"/>
              <a:t>che durante l’ultimo terremoto nella Italia Centrale, </a:t>
            </a:r>
          </a:p>
          <a:p>
            <a:r>
              <a:rPr lang="it-IT" dirty="0"/>
              <a:t>ha salvata la vita della sua sorella minore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Giorgia</a:t>
            </a:r>
            <a:r>
              <a:rPr lang="it-IT" dirty="0"/>
              <a:t> di 5 anni,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offrendo la sua via per lei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12" y="31999"/>
            <a:ext cx="4255387" cy="38957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716016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" y="10682"/>
            <a:ext cx="9475605" cy="69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1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15150" y="44624"/>
            <a:ext cx="5004048" cy="68454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vuol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essere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misericordiosi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persone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loro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vita?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9198" y="44624"/>
            <a:ext cx="4124802" cy="8367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r"/>
            <a:r>
              <a:rPr lang="it-IT" b="1" dirty="0">
                <a:solidFill>
                  <a:schemeClr val="tx1"/>
                </a:solidFill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400549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2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2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2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699792" y="1052736"/>
            <a:ext cx="6440954" cy="5805263"/>
          </a:xfrm>
        </p:spPr>
        <p:txBody>
          <a:bodyPr>
            <a:normAutofit/>
          </a:bodyPr>
          <a:lstStyle/>
          <a:p>
            <a:r>
              <a:rPr lang="it-IT" sz="2800" dirty="0"/>
              <a:t>Nel corso dei secoli </a:t>
            </a:r>
          </a:p>
          <a:p>
            <a:r>
              <a:rPr lang="it-IT" sz="2800" dirty="0"/>
              <a:t>una risposta variamente formulata </a:t>
            </a:r>
          </a:p>
          <a:p>
            <a:r>
              <a:rPr lang="it-IT" sz="2800" dirty="0"/>
              <a:t>ha contribuito a delineare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specifici modi </a:t>
            </a:r>
          </a:p>
          <a:p>
            <a:r>
              <a:rPr lang="it-IT" sz="2800" dirty="0"/>
              <a:t>ed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atteggiamenti radicalmente opposti </a:t>
            </a:r>
          </a:p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persone alla fine di vita</a:t>
            </a:r>
            <a:r>
              <a:rPr lang="it-IT" sz="2800" dirty="0"/>
              <a:t>, </a:t>
            </a:r>
          </a:p>
          <a:p>
            <a:r>
              <a:rPr lang="it-IT" sz="2800" dirty="0"/>
              <a:t>tracciando una linea di demarcazione tra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/>
              <a:t>o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 pietà-misericordia</a:t>
            </a:r>
            <a:r>
              <a:rPr lang="it-IT" dirty="0"/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699792" y="13531"/>
            <a:ext cx="6440954" cy="82318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r"/>
            <a:r>
              <a:rPr lang="it-IT" b="1" dirty="0">
                <a:solidFill>
                  <a:schemeClr val="tx1"/>
                </a:solidFill>
              </a:rPr>
              <a:t>Introduzione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5" y="13531"/>
            <a:ext cx="2715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6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758952" y="1412776"/>
            <a:ext cx="8004048" cy="5328592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Nonostante l’enorme progresso della biomedicina</a:t>
            </a:r>
            <a:r>
              <a:rPr lang="it-IT" dirty="0"/>
              <a:t>,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 per ogni uomo vivente:</a:t>
            </a:r>
          </a:p>
          <a:p>
            <a:pPr marL="0" indent="0">
              <a:buNone/>
            </a:pPr>
            <a:r>
              <a:rPr lang="it-IT" dirty="0"/>
              <a:t>	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una realtà inevitabile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un’azione profondamente umana</a:t>
            </a:r>
          </a:p>
          <a:p>
            <a:pPr marL="0" indent="0">
              <a:buNone/>
            </a:pPr>
            <a:r>
              <a:rPr lang="it-IT" b="1" dirty="0"/>
              <a:t> </a:t>
            </a:r>
          </a:p>
          <a:p>
            <a:r>
              <a:rPr lang="it-IT" dirty="0"/>
              <a:t>che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vive in prima persona </a:t>
            </a:r>
          </a:p>
          <a:p>
            <a:r>
              <a:rPr lang="it-IT" dirty="0"/>
              <a:t>con sua irrepetibile </a:t>
            </a:r>
          </a:p>
          <a:p>
            <a:r>
              <a:rPr lang="it-IT" dirty="0"/>
              <a:t>ed irriproducibile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drammaturgia</a:t>
            </a:r>
            <a:r>
              <a:rPr lang="it-IT" dirty="0"/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1575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Falsa e perversa pietà-misericordia</a:t>
            </a:r>
          </a:p>
        </p:txBody>
      </p:sp>
    </p:spTree>
    <p:extLst>
      <p:ext uri="{BB962C8B-B14F-4D97-AF65-F5344CB8AC3E}">
        <p14:creationId xmlns:p14="http://schemas.microsoft.com/office/powerpoint/2010/main" val="3713312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4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2915815" y="683620"/>
            <a:ext cx="6243711" cy="6174380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morte è il più grande problema della nostra esistenza</a:t>
            </a:r>
            <a:r>
              <a:rPr lang="it-IT" dirty="0"/>
              <a:t>: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morire è atto del vivente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</a:p>
          <a:p>
            <a:r>
              <a:rPr lang="it-IT" dirty="0"/>
              <a:t>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qual modo 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l’uomo può affrontare la morte?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risposta è unica: </a:t>
            </a:r>
          </a:p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umanamente</a:t>
            </a:r>
            <a:r>
              <a:rPr lang="it-IT" dirty="0"/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11884"/>
            <a:ext cx="9144000" cy="671736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Falsa e perversa pietà-misericordia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46"/>
            <a:ext cx="2915815" cy="61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8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_TP10228270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E57AD4-BD61-46CE-8846-EB4406B82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relativa alle attività del team</Template>
  <TotalTime>815</TotalTime>
  <Words>1889</Words>
  <Application>Microsoft Office PowerPoint</Application>
  <PresentationFormat>Presentazione su schermo (4:3)</PresentationFormat>
  <Paragraphs>247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Calibri</vt:lpstr>
      <vt:lpstr>Georgia</vt:lpstr>
      <vt:lpstr>Wingdings</vt:lpstr>
      <vt:lpstr>Wingdings 2</vt:lpstr>
      <vt:lpstr>TeamworkPresentation2_TP10228270</vt:lpstr>
      <vt:lpstr>Presentazione standard di PowerPoint</vt:lpstr>
      <vt:lpstr>“Morte e vita sono abbracciate”: quale misericordia alla fine della vita umana?</vt:lpstr>
      <vt:lpstr>Introduzione</vt:lpstr>
      <vt:lpstr>Introduzione</vt:lpstr>
      <vt:lpstr>Introduzione</vt:lpstr>
      <vt:lpstr>Introduzione</vt:lpstr>
      <vt:lpstr>Introduzione</vt:lpstr>
      <vt:lpstr>1. Falsa e perversa pietà-misericordia</vt:lpstr>
      <vt:lpstr>1. Falsa e perversa pietà-misericordia</vt:lpstr>
      <vt:lpstr>1.1 La storia degli uomini nello specchio della morte</vt:lpstr>
      <vt:lpstr>1. La morte addomesticata  (Antichità cristiana-Medioevo)</vt:lpstr>
      <vt:lpstr>2. La morte di sé (XIV-XVI s.)</vt:lpstr>
      <vt:lpstr>3. La morte dell’altro  (dal XVII s.)</vt:lpstr>
      <vt:lpstr>4. La morte proibita (dal XIX s. ad oggi) </vt:lpstr>
      <vt:lpstr>Gott mit uns - Dio con noi </vt:lpstr>
      <vt:lpstr>“Cultura eutanasica” - “cultura della morte”  (Giovanni Paolo II)</vt:lpstr>
      <vt:lpstr>1.3 Esperienza del limite e orizzonte della responsabilità –  prospettiva (bio)etica</vt:lpstr>
      <vt:lpstr>(1) Critica negativa degli “argomenti pro-eutanasia”</vt:lpstr>
      <vt:lpstr>Di fronte a queste tendenze culturali, sociali e legali si deve riaffermare:</vt:lpstr>
      <vt:lpstr>Presentazione standard di PowerPoint</vt:lpstr>
      <vt:lpstr>Presentazione standard di PowerPoint</vt:lpstr>
      <vt:lpstr>L’opzione eutanasica crea un falso conflitto di valori:</vt:lpstr>
      <vt:lpstr>Presentazione standard di PowerPoint</vt:lpstr>
      <vt:lpstr>La critica dell’opzione eutanasica ha mostrato le connessioni-dimensioni etiche:</vt:lpstr>
      <vt:lpstr>Falsa e perversa pietà-misericordia </vt:lpstr>
      <vt:lpstr>2. Vera ed autentica pietà-misericordia</vt:lpstr>
      <vt:lpstr>L’ultimo atto umano del vivere personale pone il problema di:</vt:lpstr>
      <vt:lpstr>“Vera ed autentica pietà-misericordia verso le persone sofferenti e moribondi”:</vt:lpstr>
      <vt:lpstr>2.1 La terapia del dolore: alleviare il dolore e capire il malato terminale</vt:lpstr>
      <vt:lpstr>2.1.1 Alleviare il dolore</vt:lpstr>
      <vt:lpstr>2.1.2 Capire il malato terminale </vt:lpstr>
      <vt:lpstr>2.2 L’etica dell’accompagnamento: aiutare a portare avanti il suo progetto della persona</vt:lpstr>
      <vt:lpstr>Presentazione standard di PowerPoint</vt:lpstr>
      <vt:lpstr>Conclusione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“Morte e vita sono abbracciate”: quale misericordia alla fine della vita umana?</dc:title>
  <dc:creator>Edmund Kowalski</dc:creator>
  <cp:keywords/>
  <cp:lastModifiedBy>Edmund Kowalski</cp:lastModifiedBy>
  <cp:revision>190</cp:revision>
  <dcterms:created xsi:type="dcterms:W3CDTF">2016-12-08T10:16:49Z</dcterms:created>
  <dcterms:modified xsi:type="dcterms:W3CDTF">2016-12-10T17:29:34Z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